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75" r:id="rId2"/>
    <p:sldId id="257" r:id="rId3"/>
    <p:sldId id="256" r:id="rId4"/>
    <p:sldId id="258" r:id="rId5"/>
    <p:sldId id="276" r:id="rId6"/>
    <p:sldId id="259" r:id="rId7"/>
    <p:sldId id="278" r:id="rId8"/>
    <p:sldId id="279" r:id="rId9"/>
    <p:sldId id="281" r:id="rId10"/>
    <p:sldId id="285" r:id="rId11"/>
    <p:sldId id="293" r:id="rId12"/>
    <p:sldId id="290" r:id="rId13"/>
    <p:sldId id="291" r:id="rId14"/>
    <p:sldId id="292" r:id="rId15"/>
    <p:sldId id="294" r:id="rId16"/>
    <p:sldId id="295" r:id="rId17"/>
    <p:sldId id="265" r:id="rId18"/>
    <p:sldId id="266" r:id="rId19"/>
  </p:sldIdLst>
  <p:sldSz cx="18288000" cy="10287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5388" autoAdjust="0"/>
  </p:normalViewPr>
  <p:slideViewPr>
    <p:cSldViewPr>
      <p:cViewPr varScale="1">
        <p:scale>
          <a:sx n="57" d="100"/>
          <a:sy n="57" d="100"/>
        </p:scale>
        <p:origin x="562"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jp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856872-AEE8-4B94-A986-1BAE303B7A4E}" type="datetimeFigureOut">
              <a:rPr lang="en-IN" smtClean="0"/>
              <a:t>07-05-2024</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078B4C-03EF-4737-9B95-F88979A41DF4}" type="slidenum">
              <a:rPr lang="en-IN" smtClean="0"/>
              <a:t>‹#›</a:t>
            </a:fld>
            <a:endParaRPr lang="en-IN" dirty="0"/>
          </a:p>
        </p:txBody>
      </p:sp>
    </p:spTree>
    <p:extLst>
      <p:ext uri="{BB962C8B-B14F-4D97-AF65-F5344CB8AC3E}">
        <p14:creationId xmlns:p14="http://schemas.microsoft.com/office/powerpoint/2010/main" val="1148639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C078B4C-03EF-4737-9B95-F88979A41DF4}" type="slidenum">
              <a:rPr lang="en-IN" smtClean="0"/>
              <a:t>5</a:t>
            </a:fld>
            <a:endParaRPr lang="en-IN" dirty="0"/>
          </a:p>
        </p:txBody>
      </p:sp>
    </p:spTree>
    <p:extLst>
      <p:ext uri="{BB962C8B-B14F-4D97-AF65-F5344CB8AC3E}">
        <p14:creationId xmlns:p14="http://schemas.microsoft.com/office/powerpoint/2010/main" val="1601226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C078B4C-03EF-4737-9B95-F88979A41DF4}" type="slidenum">
              <a:rPr lang="en-IN" smtClean="0"/>
              <a:t>7</a:t>
            </a:fld>
            <a:endParaRPr lang="en-IN" dirty="0"/>
          </a:p>
        </p:txBody>
      </p:sp>
    </p:spTree>
    <p:extLst>
      <p:ext uri="{BB962C8B-B14F-4D97-AF65-F5344CB8AC3E}">
        <p14:creationId xmlns:p14="http://schemas.microsoft.com/office/powerpoint/2010/main" val="4206247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C078B4C-03EF-4737-9B95-F88979A41DF4}" type="slidenum">
              <a:rPr lang="en-IN" smtClean="0"/>
              <a:t>9</a:t>
            </a:fld>
            <a:endParaRPr lang="en-IN" dirty="0"/>
          </a:p>
        </p:txBody>
      </p:sp>
    </p:spTree>
    <p:extLst>
      <p:ext uri="{BB962C8B-B14F-4D97-AF65-F5344CB8AC3E}">
        <p14:creationId xmlns:p14="http://schemas.microsoft.com/office/powerpoint/2010/main" val="869772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C078B4C-03EF-4737-9B95-F88979A41DF4}" type="slidenum">
              <a:rPr lang="en-IN" smtClean="0"/>
              <a:t>14</a:t>
            </a:fld>
            <a:endParaRPr lang="en-IN" dirty="0"/>
          </a:p>
        </p:txBody>
      </p:sp>
    </p:spTree>
    <p:extLst>
      <p:ext uri="{BB962C8B-B14F-4D97-AF65-F5344CB8AC3E}">
        <p14:creationId xmlns:p14="http://schemas.microsoft.com/office/powerpoint/2010/main" val="3816420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C078B4C-03EF-4737-9B95-F88979A41DF4}" type="slidenum">
              <a:rPr lang="en-IN" smtClean="0"/>
              <a:t>15</a:t>
            </a:fld>
            <a:endParaRPr lang="en-IN" dirty="0"/>
          </a:p>
        </p:txBody>
      </p:sp>
    </p:spTree>
    <p:extLst>
      <p:ext uri="{BB962C8B-B14F-4D97-AF65-F5344CB8AC3E}">
        <p14:creationId xmlns:p14="http://schemas.microsoft.com/office/powerpoint/2010/main" val="614673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C078B4C-03EF-4737-9B95-F88979A41DF4}" type="slidenum">
              <a:rPr lang="en-IN" smtClean="0"/>
              <a:t>16</a:t>
            </a:fld>
            <a:endParaRPr lang="en-IN" dirty="0"/>
          </a:p>
        </p:txBody>
      </p:sp>
    </p:spTree>
    <p:extLst>
      <p:ext uri="{BB962C8B-B14F-4D97-AF65-F5344CB8AC3E}">
        <p14:creationId xmlns:p14="http://schemas.microsoft.com/office/powerpoint/2010/main" val="3940687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r>
              <a:rPr lang="en-US"/>
              <a:t>Click to edit Master title style</a:t>
            </a:r>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r>
              <a:rPr lang="en-US"/>
              <a:t>Click to edit Master subtitle style</a:t>
            </a:r>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lang="en-IN"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75B34F45-D4B0-47EF-BA6D-18B8FBA7986E}" type="datetime1">
              <a:rPr lang="en-US" smtClean="0"/>
              <a:t>5/7/2024</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lang="en-IN" smtClean="0"/>
              <a:t>‹#›</a:t>
            </a:fld>
            <a:endParaRPr lang="en-IN" dirty="0"/>
          </a:p>
        </p:txBody>
      </p:sp>
    </p:spTree>
    <p:extLst>
      <p:ext uri="{BB962C8B-B14F-4D97-AF65-F5344CB8AC3E}">
        <p14:creationId xmlns:p14="http://schemas.microsoft.com/office/powerpoint/2010/main" val="1044084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5/7/2024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4">
            <a:extLst>
              <a:ext uri="{FF2B5EF4-FFF2-40B4-BE49-F238E27FC236}">
                <a16:creationId xmlns:a16="http://schemas.microsoft.com/office/drawing/2014/main" id="{8229686D-11B0-B9B9-A82B-7B1ADF355C9D}"/>
              </a:ext>
            </a:extLst>
          </p:cNvPr>
          <p:cNvSpPr txBox="1"/>
          <p:nvPr/>
        </p:nvSpPr>
        <p:spPr>
          <a:xfrm>
            <a:off x="3810000" y="2265499"/>
            <a:ext cx="11201400" cy="1393074"/>
          </a:xfrm>
          <a:prstGeom prst="rect">
            <a:avLst/>
          </a:prstGeom>
        </p:spPr>
        <p:txBody>
          <a:bodyPr vert="horz" wrap="square" lIns="0" tIns="12700" rIns="0" bIns="0" rtlCol="0">
            <a:spAutoFit/>
          </a:bodyPr>
          <a:lstStyle/>
          <a:p>
            <a:pPr>
              <a:lnSpc>
                <a:spcPts val="12630"/>
              </a:lnSpc>
            </a:pPr>
            <a:r>
              <a:rPr lang="en-US" sz="5600" b="1" dirty="0">
                <a:solidFill>
                  <a:srgbClr val="000000"/>
                </a:solidFill>
                <a:latin typeface="Times New Roman" panose="02020603050405020304" pitchFamily="18" charset="0"/>
                <a:cs typeface="Times New Roman" panose="02020603050405020304" pitchFamily="18" charset="0"/>
              </a:rPr>
              <a:t>DISASTER DETECTION SYSTEM</a:t>
            </a:r>
          </a:p>
        </p:txBody>
      </p:sp>
      <p:sp>
        <p:nvSpPr>
          <p:cNvPr id="8" name="object 7">
            <a:extLst>
              <a:ext uri="{FF2B5EF4-FFF2-40B4-BE49-F238E27FC236}">
                <a16:creationId xmlns:a16="http://schemas.microsoft.com/office/drawing/2014/main" id="{EB0C3C1B-3899-D1CB-CCA3-D8C5EFEAB594}"/>
              </a:ext>
            </a:extLst>
          </p:cNvPr>
          <p:cNvSpPr txBox="1"/>
          <p:nvPr/>
        </p:nvSpPr>
        <p:spPr>
          <a:xfrm>
            <a:off x="698104" y="4312929"/>
            <a:ext cx="4953000" cy="5974071"/>
          </a:xfrm>
          <a:prstGeom prst="rect">
            <a:avLst/>
          </a:prstGeom>
        </p:spPr>
        <p:txBody>
          <a:bodyPr vert="horz" wrap="square" lIns="0" tIns="13335" rIns="0" bIns="0" rtlCol="0">
            <a:spAutoFit/>
          </a:bodyPr>
          <a:lstStyle/>
          <a:p>
            <a:pPr marL="12700">
              <a:lnSpc>
                <a:spcPct val="100000"/>
              </a:lnSpc>
              <a:spcBef>
                <a:spcPts val="105"/>
              </a:spcBef>
            </a:pPr>
            <a:r>
              <a:rPr lang="en-IN" sz="2200" b="1" spc="-90" dirty="0">
                <a:solidFill>
                  <a:srgbClr val="0D0D0D"/>
                </a:solidFill>
                <a:latin typeface="Times New Roman"/>
                <a:cs typeface="Times New Roman"/>
              </a:rPr>
              <a:t>TEAM MEMBERS:</a:t>
            </a:r>
          </a:p>
          <a:p>
            <a:pPr marL="12700">
              <a:lnSpc>
                <a:spcPct val="100000"/>
              </a:lnSpc>
              <a:spcBef>
                <a:spcPts val="105"/>
              </a:spcBef>
            </a:pPr>
            <a:endParaRPr lang="en-IN" sz="2200" b="1" spc="-90" dirty="0">
              <a:solidFill>
                <a:srgbClr val="0D0D0D"/>
              </a:solidFill>
              <a:latin typeface="Times New Roman"/>
              <a:cs typeface="Times New Roman"/>
            </a:endParaRPr>
          </a:p>
          <a:p>
            <a:pPr marL="12700">
              <a:lnSpc>
                <a:spcPct val="100000"/>
              </a:lnSpc>
              <a:spcBef>
                <a:spcPts val="105"/>
              </a:spcBef>
            </a:pPr>
            <a:r>
              <a:rPr lang="en-IN" sz="2200" spc="-90" dirty="0">
                <a:solidFill>
                  <a:srgbClr val="0D0D0D"/>
                </a:solidFill>
                <a:latin typeface="Times New Roman"/>
                <a:cs typeface="Times New Roman"/>
              </a:rPr>
              <a:t>KARRI SUSANNA</a:t>
            </a:r>
          </a:p>
          <a:p>
            <a:pPr marL="12700">
              <a:lnSpc>
                <a:spcPct val="100000"/>
              </a:lnSpc>
              <a:spcBef>
                <a:spcPts val="105"/>
              </a:spcBef>
            </a:pPr>
            <a:r>
              <a:rPr lang="en-IN" sz="2200" spc="-90" dirty="0">
                <a:solidFill>
                  <a:srgbClr val="0D0D0D"/>
                </a:solidFill>
                <a:latin typeface="Times New Roman"/>
                <a:cs typeface="Times New Roman"/>
              </a:rPr>
              <a:t>Regd.no: 2021-2222021</a:t>
            </a:r>
          </a:p>
          <a:p>
            <a:pPr marL="12700">
              <a:lnSpc>
                <a:spcPct val="100000"/>
              </a:lnSpc>
              <a:spcBef>
                <a:spcPts val="105"/>
              </a:spcBef>
            </a:pPr>
            <a:endParaRPr lang="en-IN" sz="2200" spc="-90" dirty="0">
              <a:solidFill>
                <a:srgbClr val="0D0D0D"/>
              </a:solidFill>
              <a:latin typeface="Times New Roman"/>
              <a:cs typeface="Times New Roman"/>
            </a:endParaRPr>
          </a:p>
          <a:p>
            <a:pPr marL="12700">
              <a:lnSpc>
                <a:spcPct val="100000"/>
              </a:lnSpc>
              <a:spcBef>
                <a:spcPts val="105"/>
              </a:spcBef>
            </a:pPr>
            <a:r>
              <a:rPr lang="en-IN" sz="2200" spc="-90" dirty="0">
                <a:solidFill>
                  <a:srgbClr val="0D0D0D"/>
                </a:solidFill>
                <a:latin typeface="Times New Roman"/>
                <a:cs typeface="Times New Roman"/>
              </a:rPr>
              <a:t>P. CH. SRIVATHSA SARMA</a:t>
            </a:r>
          </a:p>
          <a:p>
            <a:pPr marL="12700">
              <a:lnSpc>
                <a:spcPct val="100000"/>
              </a:lnSpc>
              <a:spcBef>
                <a:spcPts val="105"/>
              </a:spcBef>
            </a:pPr>
            <a:r>
              <a:rPr lang="en-IN" sz="2200" spc="-90" dirty="0">
                <a:solidFill>
                  <a:srgbClr val="0D0D0D"/>
                </a:solidFill>
                <a:latin typeface="Times New Roman"/>
                <a:cs typeface="Times New Roman"/>
              </a:rPr>
              <a:t>Regd.no: 2021-2222028</a:t>
            </a:r>
          </a:p>
          <a:p>
            <a:pPr marL="12700">
              <a:lnSpc>
                <a:spcPct val="100000"/>
              </a:lnSpc>
              <a:spcBef>
                <a:spcPts val="105"/>
              </a:spcBef>
            </a:pPr>
            <a:endParaRPr lang="en-IN" sz="2200" spc="-90" dirty="0">
              <a:solidFill>
                <a:srgbClr val="0D0D0D"/>
              </a:solidFill>
              <a:latin typeface="Times New Roman"/>
              <a:cs typeface="Times New Roman"/>
            </a:endParaRPr>
          </a:p>
          <a:p>
            <a:pPr marL="12700">
              <a:lnSpc>
                <a:spcPct val="100000"/>
              </a:lnSpc>
              <a:spcBef>
                <a:spcPts val="105"/>
              </a:spcBef>
            </a:pPr>
            <a:r>
              <a:rPr lang="en-IN" sz="2200" spc="-90" dirty="0">
                <a:solidFill>
                  <a:srgbClr val="0D0D0D"/>
                </a:solidFill>
                <a:latin typeface="Times New Roman"/>
                <a:cs typeface="Times New Roman"/>
              </a:rPr>
              <a:t>KANDIPILLI TEJUS</a:t>
            </a:r>
          </a:p>
          <a:p>
            <a:pPr marL="12700">
              <a:lnSpc>
                <a:spcPct val="100000"/>
              </a:lnSpc>
              <a:spcBef>
                <a:spcPts val="105"/>
              </a:spcBef>
            </a:pPr>
            <a:r>
              <a:rPr lang="en-IN" sz="2200" spc="-90" dirty="0">
                <a:solidFill>
                  <a:srgbClr val="0D0D0D"/>
                </a:solidFill>
                <a:latin typeface="Times New Roman"/>
                <a:cs typeface="Times New Roman"/>
              </a:rPr>
              <a:t>Regd.no: 2021-2222033</a:t>
            </a:r>
          </a:p>
          <a:p>
            <a:pPr marL="12700">
              <a:lnSpc>
                <a:spcPct val="100000"/>
              </a:lnSpc>
              <a:spcBef>
                <a:spcPts val="105"/>
              </a:spcBef>
            </a:pPr>
            <a:endParaRPr lang="en-IN" sz="2200" spc="-90" dirty="0">
              <a:solidFill>
                <a:srgbClr val="0D0D0D"/>
              </a:solidFill>
              <a:latin typeface="Times New Roman"/>
              <a:cs typeface="Times New Roman"/>
            </a:endParaRPr>
          </a:p>
          <a:p>
            <a:pPr marL="12700">
              <a:lnSpc>
                <a:spcPct val="100000"/>
              </a:lnSpc>
              <a:spcBef>
                <a:spcPts val="105"/>
              </a:spcBef>
            </a:pPr>
            <a:r>
              <a:rPr lang="en-IN" sz="2200" spc="-90" dirty="0">
                <a:solidFill>
                  <a:srgbClr val="0D0D0D"/>
                </a:solidFill>
                <a:latin typeface="Times New Roman"/>
                <a:cs typeface="Times New Roman"/>
              </a:rPr>
              <a:t>ADIGARLA SARATH KUMAR</a:t>
            </a:r>
          </a:p>
          <a:p>
            <a:pPr marL="12700">
              <a:lnSpc>
                <a:spcPct val="100000"/>
              </a:lnSpc>
              <a:spcBef>
                <a:spcPts val="105"/>
              </a:spcBef>
            </a:pPr>
            <a:r>
              <a:rPr lang="en-IN" sz="2200" spc="-90" dirty="0">
                <a:solidFill>
                  <a:srgbClr val="0D0D0D"/>
                </a:solidFill>
                <a:latin typeface="Times New Roman"/>
                <a:cs typeface="Times New Roman"/>
              </a:rPr>
              <a:t>Regd.no: 2021-2222034</a:t>
            </a:r>
          </a:p>
          <a:p>
            <a:pPr marL="12700">
              <a:lnSpc>
                <a:spcPct val="100000"/>
              </a:lnSpc>
              <a:spcBef>
                <a:spcPts val="105"/>
              </a:spcBef>
            </a:pPr>
            <a:endParaRPr lang="en-IN" sz="2200" spc="-90" dirty="0">
              <a:solidFill>
                <a:srgbClr val="0D0D0D"/>
              </a:solidFill>
              <a:latin typeface="Times New Roman"/>
              <a:cs typeface="Times New Roman"/>
            </a:endParaRPr>
          </a:p>
          <a:p>
            <a:pPr marL="12700">
              <a:lnSpc>
                <a:spcPct val="100000"/>
              </a:lnSpc>
              <a:spcBef>
                <a:spcPts val="105"/>
              </a:spcBef>
            </a:pPr>
            <a:r>
              <a:rPr lang="en-IN" sz="2200" spc="-90" dirty="0">
                <a:solidFill>
                  <a:srgbClr val="0D0D0D"/>
                </a:solidFill>
                <a:latin typeface="Times New Roman"/>
                <a:cs typeface="Times New Roman"/>
              </a:rPr>
              <a:t>PAMPANA JAIKIRAN</a:t>
            </a:r>
          </a:p>
          <a:p>
            <a:pPr marL="12700">
              <a:lnSpc>
                <a:spcPct val="100000"/>
              </a:lnSpc>
              <a:spcBef>
                <a:spcPts val="105"/>
              </a:spcBef>
            </a:pPr>
            <a:r>
              <a:rPr lang="en-IN" sz="2200" spc="-90" dirty="0">
                <a:solidFill>
                  <a:srgbClr val="0D0D0D"/>
                </a:solidFill>
                <a:latin typeface="Times New Roman"/>
                <a:cs typeface="Times New Roman"/>
              </a:rPr>
              <a:t>Regd.no: 2021-2222043</a:t>
            </a:r>
          </a:p>
          <a:p>
            <a:pPr marL="12700">
              <a:lnSpc>
                <a:spcPct val="100000"/>
              </a:lnSpc>
              <a:spcBef>
                <a:spcPts val="105"/>
              </a:spcBef>
            </a:pPr>
            <a:endParaRPr lang="en-IN" sz="2200" spc="-90" dirty="0">
              <a:solidFill>
                <a:srgbClr val="0D0D0D"/>
              </a:solidFill>
              <a:latin typeface="Times New Roman"/>
              <a:cs typeface="Times New Roman"/>
            </a:endParaRPr>
          </a:p>
        </p:txBody>
      </p:sp>
      <p:sp>
        <p:nvSpPr>
          <p:cNvPr id="9" name="object 5">
            <a:extLst>
              <a:ext uri="{FF2B5EF4-FFF2-40B4-BE49-F238E27FC236}">
                <a16:creationId xmlns:a16="http://schemas.microsoft.com/office/drawing/2014/main" id="{E29EA098-D2B6-0BED-44E9-7DFF906C9E48}"/>
              </a:ext>
            </a:extLst>
          </p:cNvPr>
          <p:cNvSpPr txBox="1"/>
          <p:nvPr/>
        </p:nvSpPr>
        <p:spPr>
          <a:xfrm>
            <a:off x="11258550" y="7409912"/>
            <a:ext cx="3810000" cy="567463"/>
          </a:xfrm>
          <a:prstGeom prst="rect">
            <a:avLst/>
          </a:prstGeom>
        </p:spPr>
        <p:txBody>
          <a:bodyPr vert="horz" wrap="square" lIns="0" tIns="13335" rIns="0" bIns="0" rtlCol="0">
            <a:spAutoFit/>
          </a:bodyPr>
          <a:lstStyle/>
          <a:p>
            <a:pPr marL="12700">
              <a:lnSpc>
                <a:spcPct val="100000"/>
              </a:lnSpc>
              <a:spcBef>
                <a:spcPts val="105"/>
              </a:spcBef>
            </a:pPr>
            <a:r>
              <a:rPr sz="3600" b="1" dirty="0">
                <a:latin typeface="Times New Roman"/>
                <a:cs typeface="Times New Roman"/>
              </a:rPr>
              <a:t>Under</a:t>
            </a:r>
            <a:r>
              <a:rPr sz="3600" b="1" spc="-80" dirty="0">
                <a:latin typeface="Times New Roman"/>
                <a:cs typeface="Times New Roman"/>
              </a:rPr>
              <a:t> </a:t>
            </a:r>
            <a:r>
              <a:rPr sz="3600" b="1" dirty="0">
                <a:latin typeface="Times New Roman"/>
                <a:cs typeface="Times New Roman"/>
              </a:rPr>
              <a:t>Guidance</a:t>
            </a:r>
            <a:r>
              <a:rPr sz="3600" b="1" spc="-40" dirty="0">
                <a:latin typeface="Times New Roman"/>
                <a:cs typeface="Times New Roman"/>
              </a:rPr>
              <a:t> </a:t>
            </a:r>
            <a:r>
              <a:rPr sz="3600" b="1" spc="-25" dirty="0">
                <a:latin typeface="Times New Roman"/>
                <a:cs typeface="Times New Roman"/>
              </a:rPr>
              <a:t>of</a:t>
            </a:r>
            <a:endParaRPr sz="3600" dirty="0">
              <a:latin typeface="Times New Roman"/>
              <a:cs typeface="Times New Roman"/>
            </a:endParaRPr>
          </a:p>
        </p:txBody>
      </p:sp>
      <p:sp>
        <p:nvSpPr>
          <p:cNvPr id="10" name="object 6">
            <a:extLst>
              <a:ext uri="{FF2B5EF4-FFF2-40B4-BE49-F238E27FC236}">
                <a16:creationId xmlns:a16="http://schemas.microsoft.com/office/drawing/2014/main" id="{AB122AB5-D62A-C6A3-119F-15FADA68D200}"/>
              </a:ext>
            </a:extLst>
          </p:cNvPr>
          <p:cNvSpPr txBox="1"/>
          <p:nvPr/>
        </p:nvSpPr>
        <p:spPr>
          <a:xfrm>
            <a:off x="11811000" y="8008473"/>
            <a:ext cx="2482290" cy="505267"/>
          </a:xfrm>
          <a:prstGeom prst="rect">
            <a:avLst/>
          </a:prstGeom>
        </p:spPr>
        <p:txBody>
          <a:bodyPr vert="horz" wrap="square" lIns="0" tIns="12700" rIns="0" bIns="0" rtlCol="0">
            <a:spAutoFit/>
          </a:bodyPr>
          <a:lstStyle/>
          <a:p>
            <a:pPr marL="12700" marR="5080" indent="34925">
              <a:lnSpc>
                <a:spcPct val="100000"/>
              </a:lnSpc>
              <a:spcBef>
                <a:spcPts val="100"/>
              </a:spcBef>
            </a:pPr>
            <a:r>
              <a:rPr lang="en-IN" sz="3200" dirty="0">
                <a:latin typeface="Times New Roman" panose="02020603050405020304" pitchFamily="18" charset="0"/>
                <a:cs typeface="Times New Roman" panose="02020603050405020304" pitchFamily="18" charset="0"/>
              </a:rPr>
              <a:t> Smt. U. Sahiti</a:t>
            </a:r>
            <a:endParaRPr sz="3200" dirty="0">
              <a:latin typeface="Times New Roman"/>
              <a:cs typeface="Times New Roman"/>
            </a:endParaRPr>
          </a:p>
        </p:txBody>
      </p:sp>
      <p:pic>
        <p:nvPicPr>
          <p:cNvPr id="2" name="Picture 1">
            <a:extLst>
              <a:ext uri="{FF2B5EF4-FFF2-40B4-BE49-F238E27FC236}">
                <a16:creationId xmlns:a16="http://schemas.microsoft.com/office/drawing/2014/main" id="{C07E8B42-180A-1423-B4B8-4801AD0811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246396"/>
            <a:ext cx="15697200" cy="1752600"/>
          </a:xfrm>
          <a:prstGeom prst="rect">
            <a:avLst/>
          </a:prstGeom>
        </p:spPr>
      </p:pic>
      <p:sp>
        <p:nvSpPr>
          <p:cNvPr id="3" name="object 5">
            <a:extLst>
              <a:ext uri="{FF2B5EF4-FFF2-40B4-BE49-F238E27FC236}">
                <a16:creationId xmlns:a16="http://schemas.microsoft.com/office/drawing/2014/main" id="{B6920DBA-3AFE-C64D-8F37-297C2B747CBE}"/>
              </a:ext>
            </a:extLst>
          </p:cNvPr>
          <p:cNvSpPr txBox="1"/>
          <p:nvPr/>
        </p:nvSpPr>
        <p:spPr>
          <a:xfrm>
            <a:off x="4168874" y="2085889"/>
            <a:ext cx="10483652" cy="567463"/>
          </a:xfrm>
          <a:prstGeom prst="rect">
            <a:avLst/>
          </a:prstGeom>
        </p:spPr>
        <p:txBody>
          <a:bodyPr vert="horz" wrap="square" lIns="0" tIns="13335" rIns="0" bIns="0" rtlCol="0">
            <a:spAutoFit/>
          </a:bodyPr>
          <a:lstStyle/>
          <a:p>
            <a:pPr marL="12700">
              <a:lnSpc>
                <a:spcPct val="100000"/>
              </a:lnSpc>
              <a:spcBef>
                <a:spcPts val="105"/>
              </a:spcBef>
            </a:pPr>
            <a:r>
              <a:rPr lang="en-US" sz="3600" b="1" dirty="0">
                <a:latin typeface="Times New Roman"/>
                <a:cs typeface="Times New Roman"/>
              </a:rPr>
              <a:t>BCA (DATA SCIENCE) VI SEM GROUP PROJECT</a:t>
            </a:r>
            <a:endParaRPr sz="3600" dirty="0">
              <a:latin typeface="Times New Roman"/>
              <a:cs typeface="Times New Roman"/>
            </a:endParaRPr>
          </a:p>
        </p:txBody>
      </p:sp>
      <p:sp>
        <p:nvSpPr>
          <p:cNvPr id="4" name="object 6">
            <a:extLst>
              <a:ext uri="{FF2B5EF4-FFF2-40B4-BE49-F238E27FC236}">
                <a16:creationId xmlns:a16="http://schemas.microsoft.com/office/drawing/2014/main" id="{B02489C9-0DA0-0F96-4372-C84E7DA68BA8}"/>
              </a:ext>
            </a:extLst>
          </p:cNvPr>
          <p:cNvSpPr txBox="1"/>
          <p:nvPr/>
        </p:nvSpPr>
        <p:spPr>
          <a:xfrm>
            <a:off x="9153330" y="9105900"/>
            <a:ext cx="8254829" cy="505267"/>
          </a:xfrm>
          <a:prstGeom prst="rect">
            <a:avLst/>
          </a:prstGeom>
        </p:spPr>
        <p:txBody>
          <a:bodyPr vert="horz" wrap="square" lIns="0" tIns="12700" rIns="0" bIns="0" rtlCol="0">
            <a:spAutoFit/>
          </a:bodyPr>
          <a:lstStyle/>
          <a:p>
            <a:pPr marL="12700" marR="5080" indent="34925" algn="ctr">
              <a:lnSpc>
                <a:spcPct val="100000"/>
              </a:lnSpc>
              <a:spcBef>
                <a:spcPts val="100"/>
              </a:spcBef>
            </a:pPr>
            <a:r>
              <a:rPr lang="en-IN" sz="3200" dirty="0">
                <a:latin typeface="Times New Roman"/>
                <a:cs typeface="Times New Roman"/>
              </a:rPr>
              <a:t>Department of Computer Applications (UG)</a:t>
            </a:r>
            <a:endParaRPr sz="3200" dirty="0">
              <a:latin typeface="Times New Roman"/>
              <a:cs typeface="Times New Roman"/>
            </a:endParaRPr>
          </a:p>
        </p:txBody>
      </p:sp>
      <p:sp>
        <p:nvSpPr>
          <p:cNvPr id="5" name="object 6">
            <a:extLst>
              <a:ext uri="{FF2B5EF4-FFF2-40B4-BE49-F238E27FC236}">
                <a16:creationId xmlns:a16="http://schemas.microsoft.com/office/drawing/2014/main" id="{9B4A0268-06D3-C5FB-F73C-69A38F0E2BAB}"/>
              </a:ext>
            </a:extLst>
          </p:cNvPr>
          <p:cNvSpPr txBox="1"/>
          <p:nvPr/>
        </p:nvSpPr>
        <p:spPr>
          <a:xfrm>
            <a:off x="11506200" y="8513740"/>
            <a:ext cx="3314700" cy="505267"/>
          </a:xfrm>
          <a:prstGeom prst="rect">
            <a:avLst/>
          </a:prstGeom>
        </p:spPr>
        <p:txBody>
          <a:bodyPr vert="horz" wrap="square" lIns="0" tIns="12700" rIns="0" bIns="0" rtlCol="0">
            <a:spAutoFit/>
          </a:bodyPr>
          <a:lstStyle/>
          <a:p>
            <a:pPr marL="12700" marR="5080" indent="34925" algn="ctr">
              <a:lnSpc>
                <a:spcPct val="100000"/>
              </a:lnSpc>
              <a:spcBef>
                <a:spcPts val="100"/>
              </a:spcBef>
            </a:pPr>
            <a:r>
              <a:rPr lang="en-IN" sz="3200" dirty="0">
                <a:latin typeface="Times New Roman"/>
                <a:cs typeface="Times New Roman"/>
              </a:rPr>
              <a:t>Assistant Professor</a:t>
            </a:r>
            <a:endParaRPr sz="3200" dirty="0">
              <a:latin typeface="Times New Roman"/>
              <a:cs typeface="Times New Roman"/>
            </a:endParaRPr>
          </a:p>
        </p:txBody>
      </p:sp>
    </p:spTree>
    <p:extLst>
      <p:ext uri="{BB962C8B-B14F-4D97-AF65-F5344CB8AC3E}">
        <p14:creationId xmlns:p14="http://schemas.microsoft.com/office/powerpoint/2010/main" val="12999037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8433568" y="-8433567"/>
            <a:ext cx="1420862" cy="18288002"/>
            <a:chOff x="0" y="0"/>
            <a:chExt cx="1445852" cy="8301484"/>
          </a:xfrm>
        </p:grpSpPr>
        <p:sp>
          <p:nvSpPr>
            <p:cNvPr id="3" name="Freeform 3"/>
            <p:cNvSpPr/>
            <p:nvPr/>
          </p:nvSpPr>
          <p:spPr>
            <a:xfrm>
              <a:off x="0" y="0"/>
              <a:ext cx="1445852" cy="8301484"/>
            </a:xfrm>
            <a:custGeom>
              <a:avLst/>
              <a:gdLst/>
              <a:ahLst/>
              <a:cxnLst/>
              <a:rect l="l" t="t" r="r" b="b"/>
              <a:pathLst>
                <a:path w="1445852" h="8301484">
                  <a:moveTo>
                    <a:pt x="0" y="0"/>
                  </a:moveTo>
                  <a:lnTo>
                    <a:pt x="1445852" y="0"/>
                  </a:lnTo>
                  <a:lnTo>
                    <a:pt x="1445852" y="8301484"/>
                  </a:lnTo>
                  <a:lnTo>
                    <a:pt x="0" y="8301484"/>
                  </a:lnTo>
                  <a:close/>
                </a:path>
              </a:pathLst>
            </a:custGeom>
            <a:solidFill>
              <a:srgbClr val="FEBA32"/>
            </a:solidFill>
          </p:spPr>
        </p:sp>
        <p:sp>
          <p:nvSpPr>
            <p:cNvPr id="4" name="TextBox 4"/>
            <p:cNvSpPr txBox="1"/>
            <p:nvPr/>
          </p:nvSpPr>
          <p:spPr>
            <a:xfrm>
              <a:off x="0" y="-95250"/>
              <a:ext cx="1445852" cy="8396734"/>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sp>
        <p:nvSpPr>
          <p:cNvPr id="23" name="TextBox 23"/>
          <p:cNvSpPr txBox="1"/>
          <p:nvPr/>
        </p:nvSpPr>
        <p:spPr>
          <a:xfrm>
            <a:off x="4191000" y="133353"/>
            <a:ext cx="8991600" cy="1154162"/>
          </a:xfrm>
          <a:prstGeom prst="rect">
            <a:avLst/>
          </a:prstGeom>
        </p:spPr>
        <p:txBody>
          <a:bodyPr wrap="square" lIns="0" tIns="0" rIns="0" bIns="0" rtlCol="0" anchor="t">
            <a:spAutoFit/>
          </a:bodyPr>
          <a:lstStyle/>
          <a:p>
            <a:pPr algn="ctr">
              <a:lnSpc>
                <a:spcPts val="9042"/>
              </a:lnSpc>
            </a:pPr>
            <a:r>
              <a:rPr lang="en-US" sz="8800" b="1" dirty="0">
                <a:solidFill>
                  <a:srgbClr val="000000"/>
                </a:solidFill>
                <a:latin typeface="Times New Roman" panose="02020603050405020304" pitchFamily="18" charset="0"/>
                <a:cs typeface="Times New Roman" panose="02020603050405020304" pitchFamily="18" charset="0"/>
              </a:rPr>
              <a:t>PROCESS FLOW</a:t>
            </a:r>
          </a:p>
        </p:txBody>
      </p:sp>
      <p:sp>
        <p:nvSpPr>
          <p:cNvPr id="8" name="TextBox 18">
            <a:extLst>
              <a:ext uri="{FF2B5EF4-FFF2-40B4-BE49-F238E27FC236}">
                <a16:creationId xmlns:a16="http://schemas.microsoft.com/office/drawing/2014/main" id="{F507D544-8D9D-EAAE-4A3D-9682DE5A3C5B}"/>
              </a:ext>
            </a:extLst>
          </p:cNvPr>
          <p:cNvSpPr txBox="1"/>
          <p:nvPr/>
        </p:nvSpPr>
        <p:spPr>
          <a:xfrm>
            <a:off x="1429817" y="3086100"/>
            <a:ext cx="15428366" cy="3725764"/>
          </a:xfrm>
          <a:prstGeom prst="rect">
            <a:avLst/>
          </a:prstGeom>
        </p:spPr>
        <p:txBody>
          <a:bodyPr wrap="square" lIns="0" tIns="0" rIns="0" bIns="0" rtlCol="0" anchor="t">
            <a:spAutoFit/>
          </a:bodyPr>
          <a:lstStyle/>
          <a:p>
            <a:pPr marL="457200" lvl="0" indent="-457200" algn="just">
              <a:lnSpc>
                <a:spcPts val="4247"/>
              </a:lnSpc>
              <a:buFont typeface="Arial" panose="020B0604020202020204" pitchFamily="34" charset="0"/>
              <a:buChar char="•"/>
            </a:pPr>
            <a:r>
              <a:rPr lang="en-US" sz="3200" b="0" i="0" dirty="0">
                <a:effectLst/>
                <a:latin typeface="Times New Roman" panose="02020603050405020304" pitchFamily="18" charset="0"/>
                <a:cs typeface="Times New Roman" panose="02020603050405020304" pitchFamily="18" charset="0"/>
              </a:rPr>
              <a:t>The Disaster Detection System swiftly identifies and responds to emergencies in social media data, aiding disaster management and response teams.</a:t>
            </a:r>
          </a:p>
          <a:p>
            <a:pPr marL="457200" lvl="0" indent="-457200" algn="just">
              <a:lnSpc>
                <a:spcPts val="4247"/>
              </a:lnSpc>
              <a:buFont typeface="Arial" panose="020B0604020202020204" pitchFamily="34" charset="0"/>
              <a:buChar char="•"/>
            </a:pPr>
            <a:r>
              <a:rPr lang="en-US" sz="3200" spc="-75" dirty="0">
                <a:latin typeface="Times New Roman" panose="02020603050405020304" pitchFamily="18" charset="0"/>
                <a:cs typeface="Times New Roman" panose="02020603050405020304" pitchFamily="18" charset="0"/>
              </a:rPr>
              <a:t>TF-IDF, an essential component, assigns numerical weights to capture the essence of each message, considering both term frequency and significance.</a:t>
            </a:r>
          </a:p>
          <a:p>
            <a:pPr marL="457200" lvl="0" indent="-457200" algn="just">
              <a:lnSpc>
                <a:spcPts val="4247"/>
              </a:lnSpc>
              <a:buFont typeface="Arial" panose="020B0604020202020204" pitchFamily="34" charset="0"/>
              <a:buChar char="•"/>
            </a:pPr>
            <a:r>
              <a:rPr lang="en-US" sz="3200" spc="-75" dirty="0">
                <a:latin typeface="Times New Roman" panose="02020603050405020304" pitchFamily="18" charset="0"/>
                <a:cs typeface="Times New Roman" panose="02020603050405020304" pitchFamily="18" charset="0"/>
              </a:rPr>
              <a:t>Image preprocessing is vital for the image component of the Disaster Detection System, ensuring standardized input formats, stable model training, and enhanced robustness through consistent normalization and resizing operations.</a:t>
            </a:r>
          </a:p>
        </p:txBody>
      </p:sp>
    </p:spTree>
    <p:extLst>
      <p:ext uri="{BB962C8B-B14F-4D97-AF65-F5344CB8AC3E}">
        <p14:creationId xmlns:p14="http://schemas.microsoft.com/office/powerpoint/2010/main" val="2610647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64B1EC6C-3E3D-FAD1-01A1-E59DB5E3E43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F877173-F543-C64D-9926-777041C3853E}"/>
              </a:ext>
            </a:extLst>
          </p:cNvPr>
          <p:cNvGrpSpPr/>
          <p:nvPr/>
        </p:nvGrpSpPr>
        <p:grpSpPr>
          <a:xfrm rot="5400000">
            <a:off x="8433568" y="-8433567"/>
            <a:ext cx="1420862" cy="18288002"/>
            <a:chOff x="0" y="0"/>
            <a:chExt cx="1445852" cy="8301484"/>
          </a:xfrm>
        </p:grpSpPr>
        <p:sp>
          <p:nvSpPr>
            <p:cNvPr id="3" name="Freeform 3">
              <a:extLst>
                <a:ext uri="{FF2B5EF4-FFF2-40B4-BE49-F238E27FC236}">
                  <a16:creationId xmlns:a16="http://schemas.microsoft.com/office/drawing/2014/main" id="{515918BC-2772-7FC1-0AC0-1C52F1589FBB}"/>
                </a:ext>
              </a:extLst>
            </p:cNvPr>
            <p:cNvSpPr/>
            <p:nvPr/>
          </p:nvSpPr>
          <p:spPr>
            <a:xfrm>
              <a:off x="0" y="0"/>
              <a:ext cx="1445852" cy="8301484"/>
            </a:xfrm>
            <a:custGeom>
              <a:avLst/>
              <a:gdLst/>
              <a:ahLst/>
              <a:cxnLst/>
              <a:rect l="l" t="t" r="r" b="b"/>
              <a:pathLst>
                <a:path w="1445852" h="8301484">
                  <a:moveTo>
                    <a:pt x="0" y="0"/>
                  </a:moveTo>
                  <a:lnTo>
                    <a:pt x="1445852" y="0"/>
                  </a:lnTo>
                  <a:lnTo>
                    <a:pt x="1445852" y="8301484"/>
                  </a:lnTo>
                  <a:lnTo>
                    <a:pt x="0" y="8301484"/>
                  </a:lnTo>
                  <a:close/>
                </a:path>
              </a:pathLst>
            </a:custGeom>
            <a:solidFill>
              <a:srgbClr val="FEBA32"/>
            </a:solidFill>
          </p:spPr>
        </p:sp>
        <p:sp>
          <p:nvSpPr>
            <p:cNvPr id="4" name="TextBox 4">
              <a:extLst>
                <a:ext uri="{FF2B5EF4-FFF2-40B4-BE49-F238E27FC236}">
                  <a16:creationId xmlns:a16="http://schemas.microsoft.com/office/drawing/2014/main" id="{7495379C-BE01-EB64-C28E-BF8A7D4806D9}"/>
                </a:ext>
              </a:extLst>
            </p:cNvPr>
            <p:cNvSpPr txBox="1"/>
            <p:nvPr/>
          </p:nvSpPr>
          <p:spPr>
            <a:xfrm>
              <a:off x="0" y="-95250"/>
              <a:ext cx="1445852" cy="8396734"/>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sp>
        <p:nvSpPr>
          <p:cNvPr id="23" name="TextBox 23">
            <a:extLst>
              <a:ext uri="{FF2B5EF4-FFF2-40B4-BE49-F238E27FC236}">
                <a16:creationId xmlns:a16="http://schemas.microsoft.com/office/drawing/2014/main" id="{741EEB08-E3A6-BD65-C0C9-4A704DF9DCDD}"/>
              </a:ext>
            </a:extLst>
          </p:cNvPr>
          <p:cNvSpPr txBox="1"/>
          <p:nvPr/>
        </p:nvSpPr>
        <p:spPr>
          <a:xfrm>
            <a:off x="2092034" y="133353"/>
            <a:ext cx="14103930" cy="1154162"/>
          </a:xfrm>
          <a:prstGeom prst="rect">
            <a:avLst/>
          </a:prstGeom>
        </p:spPr>
        <p:txBody>
          <a:bodyPr wrap="square" lIns="0" tIns="0" rIns="0" bIns="0" rtlCol="0" anchor="t">
            <a:spAutoFit/>
          </a:bodyPr>
          <a:lstStyle/>
          <a:p>
            <a:pPr algn="ctr">
              <a:lnSpc>
                <a:spcPts val="9042"/>
              </a:lnSpc>
            </a:pPr>
            <a:r>
              <a:rPr lang="en-US" sz="8800" b="1" dirty="0">
                <a:solidFill>
                  <a:srgbClr val="000000"/>
                </a:solidFill>
                <a:latin typeface="Times New Roman" panose="02020603050405020304" pitchFamily="18" charset="0"/>
                <a:cs typeface="Times New Roman" panose="02020603050405020304" pitchFamily="18" charset="0"/>
              </a:rPr>
              <a:t>IMAGE PREPROCESSING</a:t>
            </a:r>
          </a:p>
        </p:txBody>
      </p:sp>
      <p:sp>
        <p:nvSpPr>
          <p:cNvPr id="8" name="TextBox 18">
            <a:extLst>
              <a:ext uri="{FF2B5EF4-FFF2-40B4-BE49-F238E27FC236}">
                <a16:creationId xmlns:a16="http://schemas.microsoft.com/office/drawing/2014/main" id="{7AE1FF05-3455-A6E8-6F35-509662733420}"/>
              </a:ext>
            </a:extLst>
          </p:cNvPr>
          <p:cNvSpPr txBox="1"/>
          <p:nvPr/>
        </p:nvSpPr>
        <p:spPr>
          <a:xfrm>
            <a:off x="533400" y="1943100"/>
            <a:ext cx="16916400" cy="6951390"/>
          </a:xfrm>
          <a:prstGeom prst="rect">
            <a:avLst/>
          </a:prstGeom>
        </p:spPr>
        <p:txBody>
          <a:bodyPr wrap="square" lIns="0" tIns="0" rIns="0" bIns="0" rtlCol="0" anchor="t">
            <a:spAutoFit/>
          </a:bodyPr>
          <a:lstStyle/>
          <a:p>
            <a:pPr marL="457200" lvl="0" indent="-457200" algn="just">
              <a:lnSpc>
                <a:spcPts val="4247"/>
              </a:lnSpc>
              <a:buFont typeface="Arial" panose="020B0604020202020204" pitchFamily="34" charset="0"/>
              <a:buChar char="•"/>
            </a:pPr>
            <a:r>
              <a:rPr lang="en-US" sz="2800" b="1" i="0" dirty="0">
                <a:effectLst/>
                <a:latin typeface="Times New Roman" panose="02020603050405020304" pitchFamily="18" charset="0"/>
                <a:cs typeface="Times New Roman" panose="02020603050405020304" pitchFamily="18" charset="0"/>
              </a:rPr>
              <a:t>load_img(file_path, target_size=(224, 224)):</a:t>
            </a:r>
          </a:p>
          <a:p>
            <a:pPr lvl="1" algn="just">
              <a:lnSpc>
                <a:spcPts val="4247"/>
              </a:lnSpc>
            </a:pPr>
            <a:r>
              <a:rPr lang="en-US" sz="2800" b="0" i="0" dirty="0">
                <a:effectLst/>
                <a:latin typeface="Times New Roman" panose="02020603050405020304" pitchFamily="18" charset="0"/>
                <a:cs typeface="Times New Roman" panose="02020603050405020304" pitchFamily="18" charset="0"/>
              </a:rPr>
              <a:t>Part of Keras preprocessing module (from keras.preprocessing.image import load_img).</a:t>
            </a:r>
          </a:p>
          <a:p>
            <a:pPr lvl="1" algn="just">
              <a:lnSpc>
                <a:spcPts val="4247"/>
              </a:lnSpc>
            </a:pPr>
            <a:r>
              <a:rPr lang="en-US" sz="2800" b="0" i="0" dirty="0">
                <a:effectLst/>
                <a:latin typeface="Times New Roman" panose="02020603050405020304" pitchFamily="18" charset="0"/>
                <a:cs typeface="Times New Roman" panose="02020603050405020304" pitchFamily="18" charset="0"/>
              </a:rPr>
              <a:t>Loads an image from file_path, resizing it to target_size (commonly set to (224, 224) for models like those in ImageNet competition).</a:t>
            </a:r>
          </a:p>
          <a:p>
            <a:pPr marL="457200" lvl="0" indent="-457200" algn="just">
              <a:lnSpc>
                <a:spcPts val="4247"/>
              </a:lnSpc>
              <a:buFont typeface="Arial" panose="020B0604020202020204" pitchFamily="34" charset="0"/>
              <a:buChar char="•"/>
            </a:pPr>
            <a:endParaRPr lang="en-US" sz="2800" b="0" i="0" dirty="0">
              <a:effectLst/>
              <a:latin typeface="Times New Roman" panose="02020603050405020304" pitchFamily="18" charset="0"/>
              <a:cs typeface="Times New Roman" panose="02020603050405020304" pitchFamily="18" charset="0"/>
            </a:endParaRPr>
          </a:p>
          <a:p>
            <a:pPr marL="457200" lvl="0" indent="-457200" algn="just">
              <a:lnSpc>
                <a:spcPts val="4247"/>
              </a:lnSpc>
              <a:buFont typeface="Arial" panose="020B0604020202020204" pitchFamily="34" charset="0"/>
              <a:buChar char="•"/>
            </a:pPr>
            <a:r>
              <a:rPr lang="en-US" sz="2800" b="1" i="0" dirty="0">
                <a:effectLst/>
                <a:latin typeface="Times New Roman" panose="02020603050405020304" pitchFamily="18" charset="0"/>
                <a:cs typeface="Times New Roman" panose="02020603050405020304" pitchFamily="18" charset="0"/>
              </a:rPr>
              <a:t>img_to_array(img) / 255.0:</a:t>
            </a:r>
          </a:p>
          <a:p>
            <a:pPr lvl="1" algn="just">
              <a:lnSpc>
                <a:spcPts val="4247"/>
              </a:lnSpc>
            </a:pPr>
            <a:r>
              <a:rPr lang="en-US" sz="2800" b="0" i="0" dirty="0">
                <a:effectLst/>
                <a:latin typeface="Times New Roman" panose="02020603050405020304" pitchFamily="18" charset="0"/>
                <a:cs typeface="Times New Roman" panose="02020603050405020304" pitchFamily="18" charset="0"/>
              </a:rPr>
              <a:t>Converts the image to a NumPy array.</a:t>
            </a:r>
          </a:p>
          <a:p>
            <a:pPr lvl="1" algn="just">
              <a:lnSpc>
                <a:spcPts val="4247"/>
              </a:lnSpc>
            </a:pPr>
            <a:r>
              <a:rPr lang="en-US" sz="2800" b="0" i="0" dirty="0">
                <a:effectLst/>
                <a:latin typeface="Times New Roman" panose="02020603050405020304" pitchFamily="18" charset="0"/>
                <a:cs typeface="Times New Roman" panose="02020603050405020304" pitchFamily="18" charset="0"/>
              </a:rPr>
              <a:t>Divides by 255.0 for pixel value normalization to [0, 1], crucial for stabilizing learning and maintaining consistent numerical range.</a:t>
            </a:r>
          </a:p>
          <a:p>
            <a:pPr marL="457200" lvl="0" indent="-457200" algn="just">
              <a:lnSpc>
                <a:spcPts val="4247"/>
              </a:lnSpc>
              <a:buFont typeface="Arial" panose="020B0604020202020204" pitchFamily="34" charset="0"/>
              <a:buChar char="•"/>
            </a:pPr>
            <a:endParaRPr lang="en-US" sz="2800" b="0" i="0" dirty="0">
              <a:effectLst/>
              <a:latin typeface="Times New Roman" panose="02020603050405020304" pitchFamily="18" charset="0"/>
              <a:cs typeface="Times New Roman" panose="02020603050405020304" pitchFamily="18" charset="0"/>
            </a:endParaRPr>
          </a:p>
          <a:p>
            <a:pPr marL="457200" lvl="0" indent="-457200" algn="just">
              <a:lnSpc>
                <a:spcPts val="4247"/>
              </a:lnSpc>
              <a:buFont typeface="Arial" panose="020B0604020202020204" pitchFamily="34" charset="0"/>
              <a:buChar char="•"/>
            </a:pPr>
            <a:r>
              <a:rPr lang="en-US" sz="2800" b="1" i="0" dirty="0">
                <a:effectLst/>
                <a:latin typeface="Times New Roman" panose="02020603050405020304" pitchFamily="18" charset="0"/>
                <a:cs typeface="Times New Roman" panose="02020603050405020304" pitchFamily="18" charset="0"/>
              </a:rPr>
              <a:t>Return Statement:</a:t>
            </a:r>
          </a:p>
          <a:p>
            <a:pPr lvl="1" algn="just">
              <a:lnSpc>
                <a:spcPts val="4247"/>
              </a:lnSpc>
            </a:pPr>
            <a:r>
              <a:rPr lang="en-US" sz="2800" b="0" i="0" dirty="0">
                <a:effectLst/>
                <a:latin typeface="Times New Roman" panose="02020603050405020304" pitchFamily="18" charset="0"/>
                <a:cs typeface="Times New Roman" panose="02020603050405020304" pitchFamily="18" charset="0"/>
              </a:rPr>
              <a:t>Returns the processed image as a NumPy array.</a:t>
            </a:r>
          </a:p>
          <a:p>
            <a:pPr lvl="1" algn="just">
              <a:lnSpc>
                <a:spcPts val="4247"/>
              </a:lnSpc>
            </a:pPr>
            <a:r>
              <a:rPr lang="en-US" sz="2800" b="0" i="0" dirty="0">
                <a:effectLst/>
                <a:latin typeface="Times New Roman" panose="02020603050405020304" pitchFamily="18" charset="0"/>
                <a:cs typeface="Times New Roman" panose="02020603050405020304" pitchFamily="18" charset="0"/>
              </a:rPr>
              <a:t>Prints an error message and returns None if any exception occurs during preprocessing (e.g., image loading issues).</a:t>
            </a:r>
            <a:endParaRPr lang="en-US" sz="2513" spc="-75"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65431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D8D7B6DB-A885-C13F-FC97-3F0C9521675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7292DEE6-4822-36F8-B184-DC45256F63FE}"/>
              </a:ext>
            </a:extLst>
          </p:cNvPr>
          <p:cNvGrpSpPr/>
          <p:nvPr/>
        </p:nvGrpSpPr>
        <p:grpSpPr>
          <a:xfrm rot="5400000">
            <a:off x="8433568" y="-8433567"/>
            <a:ext cx="1420862" cy="18288002"/>
            <a:chOff x="0" y="0"/>
            <a:chExt cx="1445852" cy="8301484"/>
          </a:xfrm>
        </p:grpSpPr>
        <p:sp>
          <p:nvSpPr>
            <p:cNvPr id="3" name="Freeform 3">
              <a:extLst>
                <a:ext uri="{FF2B5EF4-FFF2-40B4-BE49-F238E27FC236}">
                  <a16:creationId xmlns:a16="http://schemas.microsoft.com/office/drawing/2014/main" id="{BC6366AC-31E7-8294-1254-EA649DEAC8E7}"/>
                </a:ext>
              </a:extLst>
            </p:cNvPr>
            <p:cNvSpPr/>
            <p:nvPr/>
          </p:nvSpPr>
          <p:spPr>
            <a:xfrm>
              <a:off x="0" y="0"/>
              <a:ext cx="1445852" cy="8301484"/>
            </a:xfrm>
            <a:custGeom>
              <a:avLst/>
              <a:gdLst/>
              <a:ahLst/>
              <a:cxnLst/>
              <a:rect l="l" t="t" r="r" b="b"/>
              <a:pathLst>
                <a:path w="1445852" h="8301484">
                  <a:moveTo>
                    <a:pt x="0" y="0"/>
                  </a:moveTo>
                  <a:lnTo>
                    <a:pt x="1445852" y="0"/>
                  </a:lnTo>
                  <a:lnTo>
                    <a:pt x="1445852" y="8301484"/>
                  </a:lnTo>
                  <a:lnTo>
                    <a:pt x="0" y="8301484"/>
                  </a:lnTo>
                  <a:close/>
                </a:path>
              </a:pathLst>
            </a:custGeom>
            <a:solidFill>
              <a:srgbClr val="FEBA32"/>
            </a:solidFill>
          </p:spPr>
        </p:sp>
        <p:sp>
          <p:nvSpPr>
            <p:cNvPr id="4" name="TextBox 4">
              <a:extLst>
                <a:ext uri="{FF2B5EF4-FFF2-40B4-BE49-F238E27FC236}">
                  <a16:creationId xmlns:a16="http://schemas.microsoft.com/office/drawing/2014/main" id="{F1AF08EB-E326-9413-F65B-DAFA2E8ABBB9}"/>
                </a:ext>
              </a:extLst>
            </p:cNvPr>
            <p:cNvSpPr txBox="1"/>
            <p:nvPr/>
          </p:nvSpPr>
          <p:spPr>
            <a:xfrm>
              <a:off x="0" y="-95250"/>
              <a:ext cx="1445852" cy="8396734"/>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sp>
        <p:nvSpPr>
          <p:cNvPr id="23" name="TextBox 23">
            <a:extLst>
              <a:ext uri="{FF2B5EF4-FFF2-40B4-BE49-F238E27FC236}">
                <a16:creationId xmlns:a16="http://schemas.microsoft.com/office/drawing/2014/main" id="{BA68F771-B261-4F5F-D3C2-3ABD6C92C674}"/>
              </a:ext>
            </a:extLst>
          </p:cNvPr>
          <p:cNvSpPr txBox="1"/>
          <p:nvPr/>
        </p:nvSpPr>
        <p:spPr>
          <a:xfrm>
            <a:off x="6437344" y="133353"/>
            <a:ext cx="5950530" cy="1154162"/>
          </a:xfrm>
          <a:prstGeom prst="rect">
            <a:avLst/>
          </a:prstGeom>
        </p:spPr>
        <p:txBody>
          <a:bodyPr wrap="square" lIns="0" tIns="0" rIns="0" bIns="0" rtlCol="0" anchor="t">
            <a:spAutoFit/>
          </a:bodyPr>
          <a:lstStyle/>
          <a:p>
            <a:pPr algn="ctr">
              <a:lnSpc>
                <a:spcPts val="9042"/>
              </a:lnSpc>
            </a:pPr>
            <a:r>
              <a:rPr lang="en-US" sz="8800" b="1" dirty="0">
                <a:solidFill>
                  <a:srgbClr val="000000"/>
                </a:solidFill>
                <a:latin typeface="Times New Roman" panose="02020603050405020304" pitchFamily="18" charset="0"/>
                <a:cs typeface="Times New Roman" panose="02020603050405020304" pitchFamily="18" charset="0"/>
              </a:rPr>
              <a:t>SOFTMAX</a:t>
            </a:r>
          </a:p>
        </p:txBody>
      </p:sp>
      <p:pic>
        <p:nvPicPr>
          <p:cNvPr id="9" name="Picture 8">
            <a:extLst>
              <a:ext uri="{FF2B5EF4-FFF2-40B4-BE49-F238E27FC236}">
                <a16:creationId xmlns:a16="http://schemas.microsoft.com/office/drawing/2014/main" id="{7BE64BC9-1016-9A4D-C067-639DB43C80A2}"/>
              </a:ext>
            </a:extLst>
          </p:cNvPr>
          <p:cNvPicPr>
            <a:picLocks noChangeAspect="1"/>
          </p:cNvPicPr>
          <p:nvPr/>
        </p:nvPicPr>
        <p:blipFill>
          <a:blip r:embed="rId2"/>
          <a:stretch>
            <a:fillRect/>
          </a:stretch>
        </p:blipFill>
        <p:spPr>
          <a:xfrm>
            <a:off x="2743200" y="1582177"/>
            <a:ext cx="13338818" cy="8571470"/>
          </a:xfrm>
          <a:prstGeom prst="rect">
            <a:avLst/>
          </a:prstGeom>
        </p:spPr>
      </p:pic>
    </p:spTree>
    <p:extLst>
      <p:ext uri="{BB962C8B-B14F-4D97-AF65-F5344CB8AC3E}">
        <p14:creationId xmlns:p14="http://schemas.microsoft.com/office/powerpoint/2010/main" val="4138939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6E2C7A72-5C9D-FEE7-F845-4E6D0B72E465}"/>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7B473087-283F-E3C4-94D0-1778A0D0716E}"/>
              </a:ext>
            </a:extLst>
          </p:cNvPr>
          <p:cNvGrpSpPr/>
          <p:nvPr/>
        </p:nvGrpSpPr>
        <p:grpSpPr>
          <a:xfrm rot="5400000">
            <a:off x="8433568" y="-8433567"/>
            <a:ext cx="1420862" cy="18288002"/>
            <a:chOff x="0" y="0"/>
            <a:chExt cx="1445852" cy="8301484"/>
          </a:xfrm>
        </p:grpSpPr>
        <p:sp>
          <p:nvSpPr>
            <p:cNvPr id="3" name="Freeform 3">
              <a:extLst>
                <a:ext uri="{FF2B5EF4-FFF2-40B4-BE49-F238E27FC236}">
                  <a16:creationId xmlns:a16="http://schemas.microsoft.com/office/drawing/2014/main" id="{C8018750-C28B-3991-1961-0B6A3EC76614}"/>
                </a:ext>
              </a:extLst>
            </p:cNvPr>
            <p:cNvSpPr/>
            <p:nvPr/>
          </p:nvSpPr>
          <p:spPr>
            <a:xfrm>
              <a:off x="0" y="0"/>
              <a:ext cx="1445852" cy="8301484"/>
            </a:xfrm>
            <a:custGeom>
              <a:avLst/>
              <a:gdLst/>
              <a:ahLst/>
              <a:cxnLst/>
              <a:rect l="l" t="t" r="r" b="b"/>
              <a:pathLst>
                <a:path w="1445852" h="8301484">
                  <a:moveTo>
                    <a:pt x="0" y="0"/>
                  </a:moveTo>
                  <a:lnTo>
                    <a:pt x="1445852" y="0"/>
                  </a:lnTo>
                  <a:lnTo>
                    <a:pt x="1445852" y="8301484"/>
                  </a:lnTo>
                  <a:lnTo>
                    <a:pt x="0" y="8301484"/>
                  </a:lnTo>
                  <a:close/>
                </a:path>
              </a:pathLst>
            </a:custGeom>
            <a:solidFill>
              <a:srgbClr val="FEBA32"/>
            </a:solidFill>
          </p:spPr>
        </p:sp>
        <p:sp>
          <p:nvSpPr>
            <p:cNvPr id="4" name="TextBox 4">
              <a:extLst>
                <a:ext uri="{FF2B5EF4-FFF2-40B4-BE49-F238E27FC236}">
                  <a16:creationId xmlns:a16="http://schemas.microsoft.com/office/drawing/2014/main" id="{19F3153E-E391-0B22-2387-D20523A88F40}"/>
                </a:ext>
              </a:extLst>
            </p:cNvPr>
            <p:cNvSpPr txBox="1"/>
            <p:nvPr/>
          </p:nvSpPr>
          <p:spPr>
            <a:xfrm>
              <a:off x="0" y="-95250"/>
              <a:ext cx="1445852" cy="8396734"/>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sp>
        <p:nvSpPr>
          <p:cNvPr id="23" name="TextBox 23">
            <a:extLst>
              <a:ext uri="{FF2B5EF4-FFF2-40B4-BE49-F238E27FC236}">
                <a16:creationId xmlns:a16="http://schemas.microsoft.com/office/drawing/2014/main" id="{B96F9373-55EB-C920-FDB1-51E2918A364C}"/>
              </a:ext>
            </a:extLst>
          </p:cNvPr>
          <p:cNvSpPr txBox="1"/>
          <p:nvPr/>
        </p:nvSpPr>
        <p:spPr>
          <a:xfrm>
            <a:off x="6168734" y="266703"/>
            <a:ext cx="5950530" cy="1154162"/>
          </a:xfrm>
          <a:prstGeom prst="rect">
            <a:avLst/>
          </a:prstGeom>
        </p:spPr>
        <p:txBody>
          <a:bodyPr wrap="square" lIns="0" tIns="0" rIns="0" bIns="0" rtlCol="0" anchor="t">
            <a:spAutoFit/>
          </a:bodyPr>
          <a:lstStyle/>
          <a:p>
            <a:pPr algn="ctr">
              <a:lnSpc>
                <a:spcPts val="9042"/>
              </a:lnSpc>
            </a:pPr>
            <a:r>
              <a:rPr lang="en-US" sz="8800" b="1" dirty="0">
                <a:solidFill>
                  <a:srgbClr val="000000"/>
                </a:solidFill>
                <a:latin typeface="Times New Roman" panose="02020603050405020304" pitchFamily="18" charset="0"/>
                <a:cs typeface="Times New Roman" panose="02020603050405020304" pitchFamily="18" charset="0"/>
              </a:rPr>
              <a:t>SOFTMAX</a:t>
            </a:r>
          </a:p>
        </p:txBody>
      </p:sp>
      <p:pic>
        <p:nvPicPr>
          <p:cNvPr id="9" name="Picture 8">
            <a:extLst>
              <a:ext uri="{FF2B5EF4-FFF2-40B4-BE49-F238E27FC236}">
                <a16:creationId xmlns:a16="http://schemas.microsoft.com/office/drawing/2014/main" id="{487E7D1E-9422-70E8-8FF5-063B5ECB01BA}"/>
              </a:ext>
            </a:extLst>
          </p:cNvPr>
          <p:cNvPicPr>
            <a:picLocks noChangeAspect="1"/>
          </p:cNvPicPr>
          <p:nvPr/>
        </p:nvPicPr>
        <p:blipFill>
          <a:blip r:embed="rId2"/>
          <a:stretch>
            <a:fillRect/>
          </a:stretch>
        </p:blipFill>
        <p:spPr>
          <a:xfrm>
            <a:off x="952500" y="1943100"/>
            <a:ext cx="16383000" cy="7289737"/>
          </a:xfrm>
          <a:prstGeom prst="rect">
            <a:avLst/>
          </a:prstGeom>
        </p:spPr>
      </p:pic>
    </p:spTree>
    <p:extLst>
      <p:ext uri="{BB962C8B-B14F-4D97-AF65-F5344CB8AC3E}">
        <p14:creationId xmlns:p14="http://schemas.microsoft.com/office/powerpoint/2010/main" val="36994954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8D52FFFF-2E46-0B38-A96A-F2FF3C53E9B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891C9CE-525B-D3AB-81B0-3A5964D99C03}"/>
              </a:ext>
            </a:extLst>
          </p:cNvPr>
          <p:cNvGrpSpPr/>
          <p:nvPr/>
        </p:nvGrpSpPr>
        <p:grpSpPr>
          <a:xfrm rot="5400000">
            <a:off x="8433568" y="-8433567"/>
            <a:ext cx="1420862" cy="18288002"/>
            <a:chOff x="0" y="0"/>
            <a:chExt cx="1445852" cy="8301484"/>
          </a:xfrm>
        </p:grpSpPr>
        <p:sp>
          <p:nvSpPr>
            <p:cNvPr id="3" name="Freeform 3">
              <a:extLst>
                <a:ext uri="{FF2B5EF4-FFF2-40B4-BE49-F238E27FC236}">
                  <a16:creationId xmlns:a16="http://schemas.microsoft.com/office/drawing/2014/main" id="{AB5F1885-8515-0EC2-E4C7-796A93602895}"/>
                </a:ext>
              </a:extLst>
            </p:cNvPr>
            <p:cNvSpPr/>
            <p:nvPr/>
          </p:nvSpPr>
          <p:spPr>
            <a:xfrm>
              <a:off x="0" y="0"/>
              <a:ext cx="1445852" cy="8301484"/>
            </a:xfrm>
            <a:custGeom>
              <a:avLst/>
              <a:gdLst/>
              <a:ahLst/>
              <a:cxnLst/>
              <a:rect l="l" t="t" r="r" b="b"/>
              <a:pathLst>
                <a:path w="1445852" h="8301484">
                  <a:moveTo>
                    <a:pt x="0" y="0"/>
                  </a:moveTo>
                  <a:lnTo>
                    <a:pt x="1445852" y="0"/>
                  </a:lnTo>
                  <a:lnTo>
                    <a:pt x="1445852" y="8301484"/>
                  </a:lnTo>
                  <a:lnTo>
                    <a:pt x="0" y="8301484"/>
                  </a:lnTo>
                  <a:close/>
                </a:path>
              </a:pathLst>
            </a:custGeom>
            <a:solidFill>
              <a:srgbClr val="FEBA32"/>
            </a:solidFill>
          </p:spPr>
        </p:sp>
        <p:sp>
          <p:nvSpPr>
            <p:cNvPr id="4" name="TextBox 4">
              <a:extLst>
                <a:ext uri="{FF2B5EF4-FFF2-40B4-BE49-F238E27FC236}">
                  <a16:creationId xmlns:a16="http://schemas.microsoft.com/office/drawing/2014/main" id="{F56115E2-FE1F-6E52-D88D-771B639D89CA}"/>
                </a:ext>
              </a:extLst>
            </p:cNvPr>
            <p:cNvSpPr txBox="1"/>
            <p:nvPr/>
          </p:nvSpPr>
          <p:spPr>
            <a:xfrm>
              <a:off x="0" y="-95250"/>
              <a:ext cx="1445852" cy="8396734"/>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sp>
        <p:nvSpPr>
          <p:cNvPr id="23" name="TextBox 23">
            <a:extLst>
              <a:ext uri="{FF2B5EF4-FFF2-40B4-BE49-F238E27FC236}">
                <a16:creationId xmlns:a16="http://schemas.microsoft.com/office/drawing/2014/main" id="{31125AA8-6908-7AE7-2461-2AD9B75B4F56}"/>
              </a:ext>
            </a:extLst>
          </p:cNvPr>
          <p:cNvSpPr txBox="1"/>
          <p:nvPr/>
        </p:nvSpPr>
        <p:spPr>
          <a:xfrm>
            <a:off x="6168734" y="133353"/>
            <a:ext cx="5950530" cy="1154162"/>
          </a:xfrm>
          <a:prstGeom prst="rect">
            <a:avLst/>
          </a:prstGeom>
        </p:spPr>
        <p:txBody>
          <a:bodyPr wrap="square" lIns="0" tIns="0" rIns="0" bIns="0" rtlCol="0" anchor="t">
            <a:spAutoFit/>
          </a:bodyPr>
          <a:lstStyle/>
          <a:p>
            <a:pPr algn="ctr">
              <a:lnSpc>
                <a:spcPts val="9042"/>
              </a:lnSpc>
            </a:pPr>
            <a:r>
              <a:rPr lang="en-US" sz="8800" b="1" dirty="0">
                <a:solidFill>
                  <a:srgbClr val="000000"/>
                </a:solidFill>
                <a:latin typeface="Times New Roman" panose="02020603050405020304" pitchFamily="18" charset="0"/>
                <a:cs typeface="Times New Roman" panose="02020603050405020304" pitchFamily="18" charset="0"/>
              </a:rPr>
              <a:t>SIGMOID</a:t>
            </a:r>
          </a:p>
        </p:txBody>
      </p:sp>
      <p:pic>
        <p:nvPicPr>
          <p:cNvPr id="9" name="Picture 8">
            <a:extLst>
              <a:ext uri="{FF2B5EF4-FFF2-40B4-BE49-F238E27FC236}">
                <a16:creationId xmlns:a16="http://schemas.microsoft.com/office/drawing/2014/main" id="{B82A8481-4F89-3AA2-CE65-AEDF617778D4}"/>
              </a:ext>
            </a:extLst>
          </p:cNvPr>
          <p:cNvPicPr>
            <a:picLocks noChangeAspect="1"/>
          </p:cNvPicPr>
          <p:nvPr/>
        </p:nvPicPr>
        <p:blipFill>
          <a:blip r:embed="rId3"/>
          <a:stretch>
            <a:fillRect/>
          </a:stretch>
        </p:blipFill>
        <p:spPr>
          <a:xfrm>
            <a:off x="762000" y="1658847"/>
            <a:ext cx="16992600" cy="8350649"/>
          </a:xfrm>
          <a:prstGeom prst="rect">
            <a:avLst/>
          </a:prstGeom>
        </p:spPr>
      </p:pic>
    </p:spTree>
    <p:extLst>
      <p:ext uri="{BB962C8B-B14F-4D97-AF65-F5344CB8AC3E}">
        <p14:creationId xmlns:p14="http://schemas.microsoft.com/office/powerpoint/2010/main" val="2755204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2FFFF-2E46-0B38-A96A-F2FF3C53E9B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891C9CE-525B-D3AB-81B0-3A5964D99C03}"/>
              </a:ext>
            </a:extLst>
          </p:cNvPr>
          <p:cNvGrpSpPr/>
          <p:nvPr/>
        </p:nvGrpSpPr>
        <p:grpSpPr>
          <a:xfrm rot="5400000">
            <a:off x="8433568" y="-8433567"/>
            <a:ext cx="1420862" cy="18288002"/>
            <a:chOff x="0" y="0"/>
            <a:chExt cx="1445852" cy="8301484"/>
          </a:xfrm>
        </p:grpSpPr>
        <p:sp>
          <p:nvSpPr>
            <p:cNvPr id="3" name="Freeform 3">
              <a:extLst>
                <a:ext uri="{FF2B5EF4-FFF2-40B4-BE49-F238E27FC236}">
                  <a16:creationId xmlns:a16="http://schemas.microsoft.com/office/drawing/2014/main" id="{AB5F1885-8515-0EC2-E4C7-796A93602895}"/>
                </a:ext>
              </a:extLst>
            </p:cNvPr>
            <p:cNvSpPr/>
            <p:nvPr/>
          </p:nvSpPr>
          <p:spPr>
            <a:xfrm>
              <a:off x="0" y="0"/>
              <a:ext cx="1445852" cy="8301484"/>
            </a:xfrm>
            <a:custGeom>
              <a:avLst/>
              <a:gdLst/>
              <a:ahLst/>
              <a:cxnLst/>
              <a:rect l="l" t="t" r="r" b="b"/>
              <a:pathLst>
                <a:path w="1445852" h="8301484">
                  <a:moveTo>
                    <a:pt x="0" y="0"/>
                  </a:moveTo>
                  <a:lnTo>
                    <a:pt x="1445852" y="0"/>
                  </a:lnTo>
                  <a:lnTo>
                    <a:pt x="1445852" y="8301484"/>
                  </a:lnTo>
                  <a:lnTo>
                    <a:pt x="0" y="8301484"/>
                  </a:lnTo>
                  <a:close/>
                </a:path>
              </a:pathLst>
            </a:custGeom>
            <a:solidFill>
              <a:srgbClr val="FEBA32"/>
            </a:solidFill>
          </p:spPr>
        </p:sp>
        <p:sp>
          <p:nvSpPr>
            <p:cNvPr id="4" name="TextBox 4">
              <a:extLst>
                <a:ext uri="{FF2B5EF4-FFF2-40B4-BE49-F238E27FC236}">
                  <a16:creationId xmlns:a16="http://schemas.microsoft.com/office/drawing/2014/main" id="{F56115E2-FE1F-6E52-D88D-771B639D89CA}"/>
                </a:ext>
              </a:extLst>
            </p:cNvPr>
            <p:cNvSpPr txBox="1"/>
            <p:nvPr/>
          </p:nvSpPr>
          <p:spPr>
            <a:xfrm>
              <a:off x="0" y="-95250"/>
              <a:ext cx="1445852" cy="8396734"/>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sp>
        <p:nvSpPr>
          <p:cNvPr id="5" name="TextBox 23">
            <a:extLst>
              <a:ext uri="{FF2B5EF4-FFF2-40B4-BE49-F238E27FC236}">
                <a16:creationId xmlns:a16="http://schemas.microsoft.com/office/drawing/2014/main" id="{93C0624E-C193-0A7A-2837-92FB259B54DD}"/>
              </a:ext>
            </a:extLst>
          </p:cNvPr>
          <p:cNvSpPr txBox="1"/>
          <p:nvPr/>
        </p:nvSpPr>
        <p:spPr>
          <a:xfrm>
            <a:off x="1676400" y="266703"/>
            <a:ext cx="15544800" cy="1154162"/>
          </a:xfrm>
          <a:prstGeom prst="rect">
            <a:avLst/>
          </a:prstGeom>
        </p:spPr>
        <p:txBody>
          <a:bodyPr wrap="square" lIns="0" tIns="0" rIns="0" bIns="0" rtlCol="0" anchor="t">
            <a:spAutoFit/>
          </a:bodyPr>
          <a:lstStyle/>
          <a:p>
            <a:pPr algn="ctr">
              <a:lnSpc>
                <a:spcPts val="9042"/>
              </a:lnSpc>
            </a:pPr>
            <a:r>
              <a:rPr lang="en-US" sz="8800" b="1" dirty="0">
                <a:solidFill>
                  <a:srgbClr val="000000"/>
                </a:solidFill>
                <a:latin typeface="Times New Roman" panose="02020603050405020304" pitchFamily="18" charset="0"/>
                <a:cs typeface="Times New Roman" panose="02020603050405020304" pitchFamily="18" charset="0"/>
              </a:rPr>
              <a:t>GENERAL PROCESS FLOW</a:t>
            </a:r>
          </a:p>
        </p:txBody>
      </p:sp>
      <p:pic>
        <p:nvPicPr>
          <p:cNvPr id="7" name="Picture 6">
            <a:extLst>
              <a:ext uri="{FF2B5EF4-FFF2-40B4-BE49-F238E27FC236}">
                <a16:creationId xmlns:a16="http://schemas.microsoft.com/office/drawing/2014/main" id="{C6B1CEF9-01C9-6CCB-9C2E-8099928B0368}"/>
              </a:ext>
            </a:extLst>
          </p:cNvPr>
          <p:cNvPicPr>
            <a:picLocks noChangeAspect="1"/>
          </p:cNvPicPr>
          <p:nvPr/>
        </p:nvPicPr>
        <p:blipFill>
          <a:blip r:embed="rId3"/>
          <a:stretch>
            <a:fillRect/>
          </a:stretch>
        </p:blipFill>
        <p:spPr>
          <a:xfrm>
            <a:off x="5638800" y="1819272"/>
            <a:ext cx="6248400" cy="8201025"/>
          </a:xfrm>
          <a:prstGeom prst="rect">
            <a:avLst/>
          </a:prstGeom>
        </p:spPr>
      </p:pic>
    </p:spTree>
    <p:extLst>
      <p:ext uri="{BB962C8B-B14F-4D97-AF65-F5344CB8AC3E}">
        <p14:creationId xmlns:p14="http://schemas.microsoft.com/office/powerpoint/2010/main" val="18431668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52FFFF-2E46-0B38-A96A-F2FF3C53E9B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2891C9CE-525B-D3AB-81B0-3A5964D99C03}"/>
              </a:ext>
            </a:extLst>
          </p:cNvPr>
          <p:cNvGrpSpPr/>
          <p:nvPr/>
        </p:nvGrpSpPr>
        <p:grpSpPr>
          <a:xfrm rot="5400000">
            <a:off x="8433568" y="-8433567"/>
            <a:ext cx="1420862" cy="18288002"/>
            <a:chOff x="0" y="0"/>
            <a:chExt cx="1445852" cy="8301484"/>
          </a:xfrm>
        </p:grpSpPr>
        <p:sp>
          <p:nvSpPr>
            <p:cNvPr id="3" name="Freeform 3">
              <a:extLst>
                <a:ext uri="{FF2B5EF4-FFF2-40B4-BE49-F238E27FC236}">
                  <a16:creationId xmlns:a16="http://schemas.microsoft.com/office/drawing/2014/main" id="{AB5F1885-8515-0EC2-E4C7-796A93602895}"/>
                </a:ext>
              </a:extLst>
            </p:cNvPr>
            <p:cNvSpPr/>
            <p:nvPr/>
          </p:nvSpPr>
          <p:spPr>
            <a:xfrm>
              <a:off x="0" y="0"/>
              <a:ext cx="1445852" cy="8301484"/>
            </a:xfrm>
            <a:custGeom>
              <a:avLst/>
              <a:gdLst/>
              <a:ahLst/>
              <a:cxnLst/>
              <a:rect l="l" t="t" r="r" b="b"/>
              <a:pathLst>
                <a:path w="1445852" h="8301484">
                  <a:moveTo>
                    <a:pt x="0" y="0"/>
                  </a:moveTo>
                  <a:lnTo>
                    <a:pt x="1445852" y="0"/>
                  </a:lnTo>
                  <a:lnTo>
                    <a:pt x="1445852" y="8301484"/>
                  </a:lnTo>
                  <a:lnTo>
                    <a:pt x="0" y="8301484"/>
                  </a:lnTo>
                  <a:close/>
                </a:path>
              </a:pathLst>
            </a:custGeom>
            <a:solidFill>
              <a:srgbClr val="FEBA32"/>
            </a:solidFill>
          </p:spPr>
        </p:sp>
        <p:sp>
          <p:nvSpPr>
            <p:cNvPr id="4" name="TextBox 4">
              <a:extLst>
                <a:ext uri="{FF2B5EF4-FFF2-40B4-BE49-F238E27FC236}">
                  <a16:creationId xmlns:a16="http://schemas.microsoft.com/office/drawing/2014/main" id="{F56115E2-FE1F-6E52-D88D-771B639D89CA}"/>
                </a:ext>
              </a:extLst>
            </p:cNvPr>
            <p:cNvSpPr txBox="1"/>
            <p:nvPr/>
          </p:nvSpPr>
          <p:spPr>
            <a:xfrm>
              <a:off x="0" y="-95250"/>
              <a:ext cx="1445852" cy="8396734"/>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sp>
        <p:nvSpPr>
          <p:cNvPr id="5" name="TextBox 23">
            <a:extLst>
              <a:ext uri="{FF2B5EF4-FFF2-40B4-BE49-F238E27FC236}">
                <a16:creationId xmlns:a16="http://schemas.microsoft.com/office/drawing/2014/main" id="{93C0624E-C193-0A7A-2837-92FB259B54DD}"/>
              </a:ext>
            </a:extLst>
          </p:cNvPr>
          <p:cNvSpPr txBox="1"/>
          <p:nvPr/>
        </p:nvSpPr>
        <p:spPr>
          <a:xfrm>
            <a:off x="2667000" y="264462"/>
            <a:ext cx="13792200" cy="1154162"/>
          </a:xfrm>
          <a:prstGeom prst="rect">
            <a:avLst/>
          </a:prstGeom>
        </p:spPr>
        <p:txBody>
          <a:bodyPr wrap="square" lIns="0" tIns="0" rIns="0" bIns="0" rtlCol="0" anchor="t">
            <a:spAutoFit/>
          </a:bodyPr>
          <a:lstStyle/>
          <a:p>
            <a:pPr algn="ctr">
              <a:lnSpc>
                <a:spcPts val="9042"/>
              </a:lnSpc>
            </a:pPr>
            <a:r>
              <a:rPr lang="en-US" sz="8800" b="1" dirty="0">
                <a:solidFill>
                  <a:srgbClr val="000000"/>
                </a:solidFill>
                <a:latin typeface="Times New Roman" panose="02020603050405020304" pitchFamily="18" charset="0"/>
                <a:cs typeface="Times New Roman" panose="02020603050405020304" pitchFamily="18" charset="0"/>
              </a:rPr>
              <a:t>CNN PROCESS FLOW</a:t>
            </a:r>
          </a:p>
        </p:txBody>
      </p:sp>
      <p:pic>
        <p:nvPicPr>
          <p:cNvPr id="8" name="Picture 7">
            <a:extLst>
              <a:ext uri="{FF2B5EF4-FFF2-40B4-BE49-F238E27FC236}">
                <a16:creationId xmlns:a16="http://schemas.microsoft.com/office/drawing/2014/main" id="{6B1FB6E8-C2EA-C6C1-BEA7-3CB210CA4B15}"/>
              </a:ext>
            </a:extLst>
          </p:cNvPr>
          <p:cNvPicPr>
            <a:picLocks noChangeAspect="1"/>
          </p:cNvPicPr>
          <p:nvPr/>
        </p:nvPicPr>
        <p:blipFill>
          <a:blip r:embed="rId3"/>
          <a:stretch>
            <a:fillRect/>
          </a:stretch>
        </p:blipFill>
        <p:spPr>
          <a:xfrm rot="5400000">
            <a:off x="5436391" y="-1993107"/>
            <a:ext cx="7262813" cy="15392401"/>
          </a:xfrm>
          <a:prstGeom prst="rect">
            <a:avLst/>
          </a:prstGeom>
        </p:spPr>
      </p:pic>
    </p:spTree>
    <p:extLst>
      <p:ext uri="{BB962C8B-B14F-4D97-AF65-F5344CB8AC3E}">
        <p14:creationId xmlns:p14="http://schemas.microsoft.com/office/powerpoint/2010/main" val="11658304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304801" y="-65891"/>
            <a:ext cx="14706600" cy="10085581"/>
            <a:chOff x="0" y="0"/>
            <a:chExt cx="1893549" cy="812800"/>
          </a:xfrm>
        </p:grpSpPr>
        <p:sp>
          <p:nvSpPr>
            <p:cNvPr id="3" name="Freeform 3"/>
            <p:cNvSpPr/>
            <p:nvPr/>
          </p:nvSpPr>
          <p:spPr>
            <a:xfrm>
              <a:off x="0" y="0"/>
              <a:ext cx="1893549" cy="812800"/>
            </a:xfrm>
            <a:custGeom>
              <a:avLst/>
              <a:gdLst/>
              <a:ahLst/>
              <a:cxnLst/>
              <a:rect l="l" t="t" r="r" b="b"/>
              <a:pathLst>
                <a:path w="1893549" h="812800">
                  <a:moveTo>
                    <a:pt x="0" y="0"/>
                  </a:moveTo>
                  <a:lnTo>
                    <a:pt x="1893549" y="0"/>
                  </a:lnTo>
                  <a:lnTo>
                    <a:pt x="1893549" y="812800"/>
                  </a:lnTo>
                  <a:lnTo>
                    <a:pt x="0" y="812800"/>
                  </a:lnTo>
                  <a:close/>
                </a:path>
              </a:pathLst>
            </a:custGeom>
            <a:solidFill>
              <a:srgbClr val="FFFFFF"/>
            </a:solidFill>
          </p:spPr>
        </p:sp>
        <p:sp>
          <p:nvSpPr>
            <p:cNvPr id="4" name="TextBox 4"/>
            <p:cNvSpPr txBox="1"/>
            <p:nvPr/>
          </p:nvSpPr>
          <p:spPr>
            <a:xfrm>
              <a:off x="0" y="-95250"/>
              <a:ext cx="1893549" cy="908050"/>
            </a:xfrm>
            <a:prstGeom prst="rect">
              <a:avLst/>
            </a:prstGeom>
          </p:spPr>
          <p:txBody>
            <a:bodyPr lIns="50800" tIns="50800" rIns="50800" bIns="50800" rtlCol="0" anchor="ctr"/>
            <a:lstStyle/>
            <a:p>
              <a:pPr algn="ctr">
                <a:lnSpc>
                  <a:spcPts val="3213"/>
                </a:lnSpc>
              </a:pPr>
              <a:endParaRPr dirty="0"/>
            </a:p>
          </p:txBody>
        </p:sp>
      </p:grpSp>
      <p:sp>
        <p:nvSpPr>
          <p:cNvPr id="5" name="TextBox 5"/>
          <p:cNvSpPr txBox="1"/>
          <p:nvPr/>
        </p:nvSpPr>
        <p:spPr>
          <a:xfrm>
            <a:off x="479239" y="368026"/>
            <a:ext cx="8782495" cy="1209011"/>
          </a:xfrm>
          <a:prstGeom prst="rect">
            <a:avLst/>
          </a:prstGeom>
        </p:spPr>
        <p:txBody>
          <a:bodyPr lIns="0" tIns="0" rIns="0" bIns="0" rtlCol="0" anchor="t">
            <a:spAutoFit/>
          </a:bodyPr>
          <a:lstStyle/>
          <a:p>
            <a:pPr marL="0" lvl="0" indent="0">
              <a:lnSpc>
                <a:spcPts val="9348"/>
              </a:lnSpc>
              <a:spcBef>
                <a:spcPct val="0"/>
              </a:spcBef>
            </a:pPr>
            <a:r>
              <a:rPr lang="en-US" sz="8498" b="1" dirty="0">
                <a:solidFill>
                  <a:srgbClr val="000000"/>
                </a:solidFill>
                <a:latin typeface="Times New Roman" panose="02020603050405020304" pitchFamily="18" charset="0"/>
                <a:cs typeface="Times New Roman" panose="02020603050405020304" pitchFamily="18" charset="0"/>
              </a:rPr>
              <a:t>CONCLUSION</a:t>
            </a:r>
          </a:p>
        </p:txBody>
      </p:sp>
      <p:grpSp>
        <p:nvGrpSpPr>
          <p:cNvPr id="7" name="Group 7"/>
          <p:cNvGrpSpPr/>
          <p:nvPr/>
        </p:nvGrpSpPr>
        <p:grpSpPr>
          <a:xfrm>
            <a:off x="14598485" y="-603772"/>
            <a:ext cx="4967219" cy="11216898"/>
            <a:chOff x="0" y="0"/>
            <a:chExt cx="2117230" cy="4781095"/>
          </a:xfrm>
        </p:grpSpPr>
        <p:sp>
          <p:nvSpPr>
            <p:cNvPr id="8" name="Freeform 8"/>
            <p:cNvSpPr/>
            <p:nvPr/>
          </p:nvSpPr>
          <p:spPr>
            <a:xfrm>
              <a:off x="0" y="0"/>
              <a:ext cx="2117230" cy="4781095"/>
            </a:xfrm>
            <a:custGeom>
              <a:avLst/>
              <a:gdLst/>
              <a:ahLst/>
              <a:cxnLst/>
              <a:rect l="l" t="t" r="r" b="b"/>
              <a:pathLst>
                <a:path w="2117230" h="4781095">
                  <a:moveTo>
                    <a:pt x="0" y="0"/>
                  </a:moveTo>
                  <a:lnTo>
                    <a:pt x="2117230" y="0"/>
                  </a:lnTo>
                  <a:lnTo>
                    <a:pt x="2117230" y="4781095"/>
                  </a:lnTo>
                  <a:lnTo>
                    <a:pt x="0" y="4781095"/>
                  </a:lnTo>
                  <a:close/>
                </a:path>
              </a:pathLst>
            </a:custGeom>
            <a:solidFill>
              <a:srgbClr val="000000"/>
            </a:solidFill>
          </p:spPr>
        </p:sp>
        <p:sp>
          <p:nvSpPr>
            <p:cNvPr id="9" name="TextBox 9"/>
            <p:cNvSpPr txBox="1"/>
            <p:nvPr/>
          </p:nvSpPr>
          <p:spPr>
            <a:xfrm>
              <a:off x="0" y="-95250"/>
              <a:ext cx="2117230" cy="4876345"/>
            </a:xfrm>
            <a:prstGeom prst="rect">
              <a:avLst/>
            </a:prstGeom>
          </p:spPr>
          <p:txBody>
            <a:bodyPr lIns="50800" tIns="50800" rIns="50800" bIns="50800" rtlCol="0" anchor="ctr"/>
            <a:lstStyle/>
            <a:p>
              <a:pPr algn="ctr">
                <a:lnSpc>
                  <a:spcPts val="3213"/>
                </a:lnSpc>
              </a:pPr>
              <a:endParaRPr dirty="0"/>
            </a:p>
          </p:txBody>
        </p:sp>
      </p:grpSp>
      <p:grpSp>
        <p:nvGrpSpPr>
          <p:cNvPr id="10" name="Group 10"/>
          <p:cNvGrpSpPr/>
          <p:nvPr/>
        </p:nvGrpSpPr>
        <p:grpSpPr>
          <a:xfrm>
            <a:off x="14835526" y="-464949"/>
            <a:ext cx="4967219" cy="11216898"/>
            <a:chOff x="0" y="0"/>
            <a:chExt cx="2117230" cy="4781095"/>
          </a:xfrm>
        </p:grpSpPr>
        <p:sp>
          <p:nvSpPr>
            <p:cNvPr id="11" name="Freeform 11"/>
            <p:cNvSpPr/>
            <p:nvPr/>
          </p:nvSpPr>
          <p:spPr>
            <a:xfrm>
              <a:off x="0" y="0"/>
              <a:ext cx="2117230" cy="4781095"/>
            </a:xfrm>
            <a:custGeom>
              <a:avLst/>
              <a:gdLst/>
              <a:ahLst/>
              <a:cxnLst/>
              <a:rect l="l" t="t" r="r" b="b"/>
              <a:pathLst>
                <a:path w="2117230" h="4781095">
                  <a:moveTo>
                    <a:pt x="0" y="0"/>
                  </a:moveTo>
                  <a:lnTo>
                    <a:pt x="2117230" y="0"/>
                  </a:lnTo>
                  <a:lnTo>
                    <a:pt x="2117230" y="4781095"/>
                  </a:lnTo>
                  <a:lnTo>
                    <a:pt x="0" y="4781095"/>
                  </a:lnTo>
                  <a:close/>
                </a:path>
              </a:pathLst>
            </a:custGeom>
            <a:solidFill>
              <a:srgbClr val="FEBA32"/>
            </a:solidFill>
          </p:spPr>
        </p:sp>
        <p:sp>
          <p:nvSpPr>
            <p:cNvPr id="12" name="TextBox 12"/>
            <p:cNvSpPr txBox="1"/>
            <p:nvPr/>
          </p:nvSpPr>
          <p:spPr>
            <a:xfrm>
              <a:off x="0" y="-95250"/>
              <a:ext cx="2117230" cy="4876345"/>
            </a:xfrm>
            <a:prstGeom prst="rect">
              <a:avLst/>
            </a:prstGeom>
          </p:spPr>
          <p:txBody>
            <a:bodyPr lIns="50800" tIns="50800" rIns="50800" bIns="50800" rtlCol="0" anchor="ctr"/>
            <a:lstStyle/>
            <a:p>
              <a:pPr algn="ctr">
                <a:lnSpc>
                  <a:spcPts val="3213"/>
                </a:lnSpc>
              </a:pPr>
              <a:endParaRPr dirty="0"/>
            </a:p>
          </p:txBody>
        </p:sp>
      </p:grpSp>
      <p:grpSp>
        <p:nvGrpSpPr>
          <p:cNvPr id="13" name="Group 13"/>
          <p:cNvGrpSpPr/>
          <p:nvPr/>
        </p:nvGrpSpPr>
        <p:grpSpPr>
          <a:xfrm>
            <a:off x="12181887" y="5143500"/>
            <a:ext cx="4900207" cy="4900188"/>
            <a:chOff x="0" y="0"/>
            <a:chExt cx="6350000" cy="6349975"/>
          </a:xfrm>
          <a:solidFill>
            <a:schemeClr val="accent5">
              <a:lumMod val="20000"/>
              <a:lumOff val="80000"/>
            </a:schemeClr>
          </a:solidFill>
        </p:grpSpPr>
        <p:sp>
          <p:nvSpPr>
            <p:cNvPr id="14" name="Freeform 14"/>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grpFill/>
            <a:ln w="12700">
              <a:solidFill>
                <a:srgbClr val="000000"/>
              </a:solidFill>
            </a:ln>
          </p:spPr>
        </p:sp>
      </p:grpSp>
      <p:grpSp>
        <p:nvGrpSpPr>
          <p:cNvPr id="17" name="Group 17"/>
          <p:cNvGrpSpPr/>
          <p:nvPr/>
        </p:nvGrpSpPr>
        <p:grpSpPr>
          <a:xfrm>
            <a:off x="17200615" y="298796"/>
            <a:ext cx="2174770" cy="696247"/>
            <a:chOff x="0" y="0"/>
            <a:chExt cx="568013" cy="181848"/>
          </a:xfrm>
        </p:grpSpPr>
        <p:sp>
          <p:nvSpPr>
            <p:cNvPr id="18" name="Freeform 18"/>
            <p:cNvSpPr/>
            <p:nvPr/>
          </p:nvSpPr>
          <p:spPr>
            <a:xfrm>
              <a:off x="0" y="0"/>
              <a:ext cx="568013" cy="181848"/>
            </a:xfrm>
            <a:custGeom>
              <a:avLst/>
              <a:gdLst/>
              <a:ahLst/>
              <a:cxnLst/>
              <a:rect l="l" t="t" r="r" b="b"/>
              <a:pathLst>
                <a:path w="568013" h="181848">
                  <a:moveTo>
                    <a:pt x="0" y="0"/>
                  </a:moveTo>
                  <a:lnTo>
                    <a:pt x="568013" y="0"/>
                  </a:lnTo>
                  <a:lnTo>
                    <a:pt x="568013" y="181848"/>
                  </a:lnTo>
                  <a:lnTo>
                    <a:pt x="0" y="181848"/>
                  </a:lnTo>
                  <a:close/>
                </a:path>
              </a:pathLst>
            </a:custGeom>
            <a:solidFill>
              <a:srgbClr val="FEBA32"/>
            </a:solidFill>
          </p:spPr>
        </p:sp>
        <p:sp>
          <p:nvSpPr>
            <p:cNvPr id="19" name="TextBox 19"/>
            <p:cNvSpPr txBox="1"/>
            <p:nvPr/>
          </p:nvSpPr>
          <p:spPr>
            <a:xfrm>
              <a:off x="0" y="-95250"/>
              <a:ext cx="568013" cy="277098"/>
            </a:xfrm>
            <a:prstGeom prst="rect">
              <a:avLst/>
            </a:prstGeom>
          </p:spPr>
          <p:txBody>
            <a:bodyPr lIns="50800" tIns="50800" rIns="50800" bIns="50800" rtlCol="0" anchor="ctr"/>
            <a:lstStyle/>
            <a:p>
              <a:pPr algn="ctr">
                <a:lnSpc>
                  <a:spcPts val="3213"/>
                </a:lnSpc>
              </a:pPr>
              <a:endParaRPr dirty="0"/>
            </a:p>
          </p:txBody>
        </p:sp>
      </p:grpSp>
      <p:pic>
        <p:nvPicPr>
          <p:cNvPr id="23" name="Picture 22">
            <a:extLst>
              <a:ext uri="{FF2B5EF4-FFF2-40B4-BE49-F238E27FC236}">
                <a16:creationId xmlns:a16="http://schemas.microsoft.com/office/drawing/2014/main" id="{4DB60B69-7B93-6294-7865-6443A2E79D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81887" y="5143500"/>
            <a:ext cx="4876190" cy="4876190"/>
          </a:xfrm>
          <a:prstGeom prst="rect">
            <a:avLst/>
          </a:prstGeom>
        </p:spPr>
      </p:pic>
      <p:sp>
        <p:nvSpPr>
          <p:cNvPr id="15" name="TextBox 6">
            <a:extLst>
              <a:ext uri="{FF2B5EF4-FFF2-40B4-BE49-F238E27FC236}">
                <a16:creationId xmlns:a16="http://schemas.microsoft.com/office/drawing/2014/main" id="{E3C99869-6A69-B0FF-2AF1-8F068D9A262E}"/>
              </a:ext>
            </a:extLst>
          </p:cNvPr>
          <p:cNvSpPr txBox="1"/>
          <p:nvPr/>
        </p:nvSpPr>
        <p:spPr>
          <a:xfrm>
            <a:off x="1592505" y="2750316"/>
            <a:ext cx="10405270" cy="5820824"/>
          </a:xfrm>
          <a:prstGeom prst="rect">
            <a:avLst/>
          </a:prstGeom>
        </p:spPr>
        <p:txBody>
          <a:bodyPr wrap="square" lIns="0" tIns="0" rIns="0" bIns="0" rtlCol="0" anchor="t">
            <a:spAutoFit/>
          </a:bodyPr>
          <a:lstStyle/>
          <a:p>
            <a:pPr algn="just">
              <a:lnSpc>
                <a:spcPct val="150000"/>
              </a:lnSpc>
            </a:pPr>
            <a:r>
              <a:rPr lang="en-US" sz="3200" spc="-66" dirty="0">
                <a:solidFill>
                  <a:srgbClr val="000000"/>
                </a:solidFill>
                <a:latin typeface="Times New Roman" panose="02020603050405020304" pitchFamily="18" charset="0"/>
                <a:cs typeface="Times New Roman" panose="02020603050405020304" pitchFamily="18" charset="0"/>
              </a:rPr>
              <a:t>	In conclusion, the Disaster Detection project represents a significant advancement in leveraging state-of-the-art technologies for effective monitoring and response to calamities. Through the integration of advanced models such as Convolutional Neural Networks (CNNs) categorizing images. The project's success lies in its adaptability to handle complex data patterns, overcome model drawbacks, and provide a comprehensive solution for disaster detection.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FFA2A088-35C0-6D0C-59DB-2D0EF6BA24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extBox 2"/>
          <p:cNvSpPr txBox="1"/>
          <p:nvPr/>
        </p:nvSpPr>
        <p:spPr>
          <a:xfrm>
            <a:off x="5105400" y="952500"/>
            <a:ext cx="9143999" cy="1663917"/>
          </a:xfrm>
          <a:prstGeom prst="rect">
            <a:avLst/>
          </a:prstGeom>
        </p:spPr>
        <p:txBody>
          <a:bodyPr wrap="square" lIns="0" tIns="0" rIns="0" bIns="0" rtlCol="0" anchor="t">
            <a:spAutoFit/>
          </a:bodyPr>
          <a:lstStyle/>
          <a:p>
            <a:pPr>
              <a:lnSpc>
                <a:spcPts val="14323"/>
              </a:lnSpc>
            </a:pPr>
            <a:r>
              <a:rPr lang="en-US" sz="9600" b="1" dirty="0">
                <a:latin typeface="Times New Roman" panose="02020603050405020304" pitchFamily="18" charset="0"/>
                <a:cs typeface="Times New Roman" panose="02020603050405020304" pitchFamily="18"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3" name="Group 3"/>
          <p:cNvGrpSpPr/>
          <p:nvPr/>
        </p:nvGrpSpPr>
        <p:grpSpPr>
          <a:xfrm>
            <a:off x="1602763" y="3536320"/>
            <a:ext cx="15656537" cy="6005780"/>
            <a:chOff x="0" y="0"/>
            <a:chExt cx="3097611" cy="1188230"/>
          </a:xfrm>
        </p:grpSpPr>
        <p:sp>
          <p:nvSpPr>
            <p:cNvPr id="4" name="Freeform 4"/>
            <p:cNvSpPr/>
            <p:nvPr/>
          </p:nvSpPr>
          <p:spPr>
            <a:xfrm>
              <a:off x="0" y="0"/>
              <a:ext cx="3097611" cy="1188230"/>
            </a:xfrm>
            <a:custGeom>
              <a:avLst/>
              <a:gdLst/>
              <a:ahLst/>
              <a:cxnLst/>
              <a:rect l="l" t="t" r="r" b="b"/>
              <a:pathLst>
                <a:path w="3097611" h="1188230">
                  <a:moveTo>
                    <a:pt x="0" y="0"/>
                  </a:moveTo>
                  <a:lnTo>
                    <a:pt x="3097611" y="0"/>
                  </a:lnTo>
                  <a:lnTo>
                    <a:pt x="3097611" y="1188230"/>
                  </a:lnTo>
                  <a:lnTo>
                    <a:pt x="0" y="1188230"/>
                  </a:lnTo>
                  <a:close/>
                </a:path>
              </a:pathLst>
            </a:custGeom>
            <a:solidFill>
              <a:srgbClr val="FEBA32"/>
            </a:solidFill>
          </p:spPr>
        </p:sp>
        <p:sp>
          <p:nvSpPr>
            <p:cNvPr id="5" name="TextBox 5"/>
            <p:cNvSpPr txBox="1"/>
            <p:nvPr/>
          </p:nvSpPr>
          <p:spPr>
            <a:xfrm>
              <a:off x="0" y="-95250"/>
              <a:ext cx="3097611" cy="1283480"/>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grpSp>
        <p:nvGrpSpPr>
          <p:cNvPr id="9" name="Group 9"/>
          <p:cNvGrpSpPr/>
          <p:nvPr/>
        </p:nvGrpSpPr>
        <p:grpSpPr>
          <a:xfrm>
            <a:off x="1276140" y="3216136"/>
            <a:ext cx="15600924" cy="5913725"/>
            <a:chOff x="0" y="0"/>
            <a:chExt cx="3086608" cy="1170017"/>
          </a:xfrm>
        </p:grpSpPr>
        <p:sp>
          <p:nvSpPr>
            <p:cNvPr id="10" name="Freeform 10"/>
            <p:cNvSpPr/>
            <p:nvPr/>
          </p:nvSpPr>
          <p:spPr>
            <a:xfrm>
              <a:off x="0" y="0"/>
              <a:ext cx="3086608" cy="1170017"/>
            </a:xfrm>
            <a:custGeom>
              <a:avLst/>
              <a:gdLst/>
              <a:ahLst/>
              <a:cxnLst/>
              <a:rect l="l" t="t" r="r" b="b"/>
              <a:pathLst>
                <a:path w="3086608" h="1170017">
                  <a:moveTo>
                    <a:pt x="0" y="0"/>
                  </a:moveTo>
                  <a:lnTo>
                    <a:pt x="3086608" y="0"/>
                  </a:lnTo>
                  <a:lnTo>
                    <a:pt x="3086608" y="1170017"/>
                  </a:lnTo>
                  <a:lnTo>
                    <a:pt x="0" y="1170017"/>
                  </a:lnTo>
                  <a:close/>
                </a:path>
              </a:pathLst>
            </a:custGeom>
            <a:solidFill>
              <a:srgbClr val="FFFFFF"/>
            </a:solidFill>
          </p:spPr>
        </p:sp>
        <p:sp>
          <p:nvSpPr>
            <p:cNvPr id="11" name="TextBox 11"/>
            <p:cNvSpPr txBox="1"/>
            <p:nvPr/>
          </p:nvSpPr>
          <p:spPr>
            <a:xfrm>
              <a:off x="0" y="-95250"/>
              <a:ext cx="3086608" cy="1265267"/>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grpSp>
        <p:nvGrpSpPr>
          <p:cNvPr id="12" name="Group 12"/>
          <p:cNvGrpSpPr/>
          <p:nvPr/>
        </p:nvGrpSpPr>
        <p:grpSpPr>
          <a:xfrm>
            <a:off x="2896462" y="3756149"/>
            <a:ext cx="1224101" cy="122410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id="14" name="TextBox 14"/>
            <p:cNvSpPr txBox="1"/>
            <p:nvPr/>
          </p:nvSpPr>
          <p:spPr>
            <a:xfrm>
              <a:off x="76200" y="-19050"/>
              <a:ext cx="660400" cy="755650"/>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grpSp>
        <p:nvGrpSpPr>
          <p:cNvPr id="15" name="Group 15"/>
          <p:cNvGrpSpPr/>
          <p:nvPr/>
        </p:nvGrpSpPr>
        <p:grpSpPr>
          <a:xfrm>
            <a:off x="2903338" y="5449106"/>
            <a:ext cx="1224101" cy="1224101"/>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id="17" name="TextBox 17"/>
            <p:cNvSpPr txBox="1"/>
            <p:nvPr/>
          </p:nvSpPr>
          <p:spPr>
            <a:xfrm>
              <a:off x="76200" y="-19050"/>
              <a:ext cx="660400" cy="755650"/>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grpSp>
        <p:nvGrpSpPr>
          <p:cNvPr id="18" name="Group 18"/>
          <p:cNvGrpSpPr/>
          <p:nvPr/>
        </p:nvGrpSpPr>
        <p:grpSpPr>
          <a:xfrm>
            <a:off x="2903338" y="7142062"/>
            <a:ext cx="1224101" cy="1224101"/>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id="20" name="TextBox 20"/>
            <p:cNvSpPr txBox="1"/>
            <p:nvPr/>
          </p:nvSpPr>
          <p:spPr>
            <a:xfrm>
              <a:off x="76200" y="-19050"/>
              <a:ext cx="660400" cy="755650"/>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grpSp>
        <p:nvGrpSpPr>
          <p:cNvPr id="21" name="Group 21"/>
          <p:cNvGrpSpPr/>
          <p:nvPr/>
        </p:nvGrpSpPr>
        <p:grpSpPr>
          <a:xfrm>
            <a:off x="10352158" y="3756149"/>
            <a:ext cx="1224101" cy="1224101"/>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id="23" name="TextBox 23"/>
            <p:cNvSpPr txBox="1"/>
            <p:nvPr/>
          </p:nvSpPr>
          <p:spPr>
            <a:xfrm>
              <a:off x="76200" y="-19050"/>
              <a:ext cx="660400" cy="755650"/>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grpSp>
        <p:nvGrpSpPr>
          <p:cNvPr id="24" name="Group 24"/>
          <p:cNvGrpSpPr/>
          <p:nvPr/>
        </p:nvGrpSpPr>
        <p:grpSpPr>
          <a:xfrm>
            <a:off x="10352158" y="5449106"/>
            <a:ext cx="1224101" cy="1224101"/>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id="26" name="TextBox 26"/>
            <p:cNvSpPr txBox="1"/>
            <p:nvPr/>
          </p:nvSpPr>
          <p:spPr>
            <a:xfrm>
              <a:off x="76200" y="-19050"/>
              <a:ext cx="660400" cy="755650"/>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grpSp>
        <p:nvGrpSpPr>
          <p:cNvPr id="27" name="Group 27"/>
          <p:cNvGrpSpPr/>
          <p:nvPr/>
        </p:nvGrpSpPr>
        <p:grpSpPr>
          <a:xfrm>
            <a:off x="10352158" y="7111357"/>
            <a:ext cx="1224101" cy="1224101"/>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id="29" name="TextBox 29"/>
            <p:cNvSpPr txBox="1"/>
            <p:nvPr/>
          </p:nvSpPr>
          <p:spPr>
            <a:xfrm>
              <a:off x="76200" y="-19050"/>
              <a:ext cx="660400" cy="755650"/>
            </a:xfrm>
            <a:prstGeom prst="rect">
              <a:avLst/>
            </a:prstGeom>
          </p:spPr>
          <p:txBody>
            <a:bodyPr lIns="50800" tIns="50800" rIns="50800" bIns="50800" rtlCol="0" anchor="ctr"/>
            <a:lstStyle/>
            <a:p>
              <a:pPr algn="ctr">
                <a:lnSpc>
                  <a:spcPts val="3213"/>
                </a:lnSpc>
              </a:pPr>
              <a:endParaRPr dirty="0">
                <a:latin typeface="Times New Roman" panose="02020603050405020304" pitchFamily="18" charset="0"/>
                <a:cs typeface="Times New Roman" panose="02020603050405020304" pitchFamily="18" charset="0"/>
              </a:endParaRPr>
            </a:p>
          </p:txBody>
        </p:sp>
      </p:grpSp>
      <p:sp>
        <p:nvSpPr>
          <p:cNvPr id="30" name="TextBox 30"/>
          <p:cNvSpPr txBox="1"/>
          <p:nvPr/>
        </p:nvSpPr>
        <p:spPr>
          <a:xfrm>
            <a:off x="1028700" y="1280792"/>
            <a:ext cx="7951851" cy="1476366"/>
          </a:xfrm>
          <a:prstGeom prst="rect">
            <a:avLst/>
          </a:prstGeom>
        </p:spPr>
        <p:txBody>
          <a:bodyPr lIns="0" tIns="0" rIns="0" bIns="0" rtlCol="0" anchor="t">
            <a:spAutoFit/>
          </a:bodyPr>
          <a:lstStyle/>
          <a:p>
            <a:pPr marL="0" lvl="0" indent="0" algn="l">
              <a:lnSpc>
                <a:spcPts val="12630"/>
              </a:lnSpc>
              <a:spcBef>
                <a:spcPct val="0"/>
              </a:spcBef>
            </a:pPr>
            <a:r>
              <a:rPr lang="en-US" sz="8800" b="1" u="none" strike="noStrike" dirty="0">
                <a:solidFill>
                  <a:srgbClr val="FEBA32"/>
                </a:solidFill>
                <a:latin typeface="Times New Roman" panose="02020603050405020304" pitchFamily="18" charset="0"/>
                <a:cs typeface="Times New Roman" panose="02020603050405020304" pitchFamily="18" charset="0"/>
              </a:rPr>
              <a:t>CONTENTS</a:t>
            </a:r>
          </a:p>
        </p:txBody>
      </p:sp>
      <p:sp>
        <p:nvSpPr>
          <p:cNvPr id="31" name="TextBox 31"/>
          <p:cNvSpPr txBox="1"/>
          <p:nvPr/>
        </p:nvSpPr>
        <p:spPr>
          <a:xfrm>
            <a:off x="3508512" y="3969898"/>
            <a:ext cx="1169846" cy="825179"/>
          </a:xfrm>
          <a:prstGeom prst="rect">
            <a:avLst/>
          </a:prstGeom>
        </p:spPr>
        <p:txBody>
          <a:bodyPr lIns="0" tIns="0" rIns="0" bIns="0" rtlCol="0" anchor="t">
            <a:spAutoFit/>
          </a:bodyPr>
          <a:lstStyle/>
          <a:p>
            <a:pPr>
              <a:lnSpc>
                <a:spcPts val="6302"/>
              </a:lnSpc>
            </a:pPr>
            <a:r>
              <a:rPr lang="en-US" sz="5729" dirty="0">
                <a:solidFill>
                  <a:srgbClr val="000000"/>
                </a:solidFill>
                <a:latin typeface="Times New Roman" panose="02020603050405020304" pitchFamily="18" charset="0"/>
                <a:cs typeface="Times New Roman" panose="02020603050405020304" pitchFamily="18" charset="0"/>
              </a:rPr>
              <a:t>01</a:t>
            </a:r>
          </a:p>
        </p:txBody>
      </p:sp>
      <p:sp>
        <p:nvSpPr>
          <p:cNvPr id="32" name="TextBox 32"/>
          <p:cNvSpPr txBox="1"/>
          <p:nvPr/>
        </p:nvSpPr>
        <p:spPr>
          <a:xfrm>
            <a:off x="3515389" y="5672379"/>
            <a:ext cx="1169846" cy="825179"/>
          </a:xfrm>
          <a:prstGeom prst="rect">
            <a:avLst/>
          </a:prstGeom>
        </p:spPr>
        <p:txBody>
          <a:bodyPr lIns="0" tIns="0" rIns="0" bIns="0" rtlCol="0" anchor="t">
            <a:spAutoFit/>
          </a:bodyPr>
          <a:lstStyle/>
          <a:p>
            <a:pPr>
              <a:lnSpc>
                <a:spcPts val="6302"/>
              </a:lnSpc>
            </a:pPr>
            <a:r>
              <a:rPr lang="en-US" sz="5729" dirty="0">
                <a:solidFill>
                  <a:srgbClr val="000000"/>
                </a:solidFill>
                <a:latin typeface="Times New Roman" panose="02020603050405020304" pitchFamily="18" charset="0"/>
                <a:cs typeface="Times New Roman" panose="02020603050405020304" pitchFamily="18" charset="0"/>
              </a:rPr>
              <a:t>02</a:t>
            </a:r>
          </a:p>
        </p:txBody>
      </p:sp>
      <p:sp>
        <p:nvSpPr>
          <p:cNvPr id="33" name="TextBox 33"/>
          <p:cNvSpPr txBox="1"/>
          <p:nvPr/>
        </p:nvSpPr>
        <p:spPr>
          <a:xfrm>
            <a:off x="3515389" y="7365336"/>
            <a:ext cx="1169846" cy="825179"/>
          </a:xfrm>
          <a:prstGeom prst="rect">
            <a:avLst/>
          </a:prstGeom>
        </p:spPr>
        <p:txBody>
          <a:bodyPr lIns="0" tIns="0" rIns="0" bIns="0" rtlCol="0" anchor="t">
            <a:spAutoFit/>
          </a:bodyPr>
          <a:lstStyle/>
          <a:p>
            <a:pPr>
              <a:lnSpc>
                <a:spcPts val="6302"/>
              </a:lnSpc>
            </a:pPr>
            <a:r>
              <a:rPr lang="en-US" sz="5729" dirty="0">
                <a:solidFill>
                  <a:srgbClr val="000000"/>
                </a:solidFill>
                <a:latin typeface="Times New Roman" panose="02020603050405020304" pitchFamily="18" charset="0"/>
                <a:cs typeface="Times New Roman" panose="02020603050405020304" pitchFamily="18" charset="0"/>
              </a:rPr>
              <a:t>03</a:t>
            </a:r>
          </a:p>
        </p:txBody>
      </p:sp>
      <p:sp>
        <p:nvSpPr>
          <p:cNvPr id="34" name="TextBox 34"/>
          <p:cNvSpPr txBox="1"/>
          <p:nvPr/>
        </p:nvSpPr>
        <p:spPr>
          <a:xfrm>
            <a:off x="10964209" y="4024231"/>
            <a:ext cx="1169846" cy="825179"/>
          </a:xfrm>
          <a:prstGeom prst="rect">
            <a:avLst/>
          </a:prstGeom>
        </p:spPr>
        <p:txBody>
          <a:bodyPr lIns="0" tIns="0" rIns="0" bIns="0" rtlCol="0" anchor="t">
            <a:spAutoFit/>
          </a:bodyPr>
          <a:lstStyle/>
          <a:p>
            <a:pPr>
              <a:lnSpc>
                <a:spcPts val="6302"/>
              </a:lnSpc>
            </a:pPr>
            <a:r>
              <a:rPr lang="en-US" sz="5729" dirty="0">
                <a:solidFill>
                  <a:srgbClr val="000000"/>
                </a:solidFill>
                <a:latin typeface="Times New Roman" panose="02020603050405020304" pitchFamily="18" charset="0"/>
                <a:cs typeface="Times New Roman" panose="02020603050405020304" pitchFamily="18" charset="0"/>
              </a:rPr>
              <a:t>04</a:t>
            </a:r>
          </a:p>
        </p:txBody>
      </p:sp>
      <p:sp>
        <p:nvSpPr>
          <p:cNvPr id="35" name="TextBox 35"/>
          <p:cNvSpPr txBox="1"/>
          <p:nvPr/>
        </p:nvSpPr>
        <p:spPr>
          <a:xfrm>
            <a:off x="10964209" y="5720479"/>
            <a:ext cx="1169846" cy="825179"/>
          </a:xfrm>
          <a:prstGeom prst="rect">
            <a:avLst/>
          </a:prstGeom>
        </p:spPr>
        <p:txBody>
          <a:bodyPr lIns="0" tIns="0" rIns="0" bIns="0" rtlCol="0" anchor="t">
            <a:spAutoFit/>
          </a:bodyPr>
          <a:lstStyle/>
          <a:p>
            <a:pPr>
              <a:lnSpc>
                <a:spcPts val="6302"/>
              </a:lnSpc>
            </a:pPr>
            <a:r>
              <a:rPr lang="en-US" sz="5729" dirty="0">
                <a:solidFill>
                  <a:srgbClr val="000000"/>
                </a:solidFill>
                <a:latin typeface="Times New Roman" panose="02020603050405020304" pitchFamily="18" charset="0"/>
                <a:cs typeface="Times New Roman" panose="02020603050405020304" pitchFamily="18" charset="0"/>
              </a:rPr>
              <a:t>05</a:t>
            </a:r>
          </a:p>
        </p:txBody>
      </p:sp>
      <p:sp>
        <p:nvSpPr>
          <p:cNvPr id="36" name="TextBox 36"/>
          <p:cNvSpPr txBox="1"/>
          <p:nvPr/>
        </p:nvSpPr>
        <p:spPr>
          <a:xfrm>
            <a:off x="10964209" y="7382730"/>
            <a:ext cx="1169846" cy="825179"/>
          </a:xfrm>
          <a:prstGeom prst="rect">
            <a:avLst/>
          </a:prstGeom>
        </p:spPr>
        <p:txBody>
          <a:bodyPr lIns="0" tIns="0" rIns="0" bIns="0" rtlCol="0" anchor="t">
            <a:spAutoFit/>
          </a:bodyPr>
          <a:lstStyle/>
          <a:p>
            <a:pPr>
              <a:lnSpc>
                <a:spcPts val="6302"/>
              </a:lnSpc>
            </a:pPr>
            <a:r>
              <a:rPr lang="en-US" sz="5729" dirty="0">
                <a:solidFill>
                  <a:srgbClr val="000000"/>
                </a:solidFill>
                <a:latin typeface="Times New Roman" panose="02020603050405020304" pitchFamily="18" charset="0"/>
                <a:cs typeface="Times New Roman" panose="02020603050405020304" pitchFamily="18" charset="0"/>
              </a:rPr>
              <a:t>06</a:t>
            </a:r>
          </a:p>
        </p:txBody>
      </p:sp>
      <p:sp>
        <p:nvSpPr>
          <p:cNvPr id="37" name="TextBox 37"/>
          <p:cNvSpPr txBox="1"/>
          <p:nvPr/>
        </p:nvSpPr>
        <p:spPr>
          <a:xfrm>
            <a:off x="4503618" y="4195798"/>
            <a:ext cx="4481467" cy="370294"/>
          </a:xfrm>
          <a:prstGeom prst="rect">
            <a:avLst/>
          </a:prstGeom>
        </p:spPr>
        <p:txBody>
          <a:bodyPr lIns="0" tIns="0" rIns="0" bIns="0" rtlCol="0" anchor="t">
            <a:spAutoFit/>
          </a:bodyPr>
          <a:lstStyle/>
          <a:p>
            <a:pPr>
              <a:lnSpc>
                <a:spcPts val="2640"/>
              </a:lnSpc>
            </a:pPr>
            <a:r>
              <a:rPr lang="en-US" sz="4000" dirty="0">
                <a:solidFill>
                  <a:srgbClr val="000000"/>
                </a:solidFill>
                <a:latin typeface="Times New Roman" panose="02020603050405020304" pitchFamily="18" charset="0"/>
                <a:cs typeface="Times New Roman" panose="02020603050405020304" pitchFamily="18" charset="0"/>
              </a:rPr>
              <a:t>ABSTRACT</a:t>
            </a:r>
          </a:p>
        </p:txBody>
      </p:sp>
      <p:sp>
        <p:nvSpPr>
          <p:cNvPr id="38" name="TextBox 38"/>
          <p:cNvSpPr txBox="1"/>
          <p:nvPr/>
        </p:nvSpPr>
        <p:spPr>
          <a:xfrm>
            <a:off x="4510494" y="5898279"/>
            <a:ext cx="3947705" cy="370294"/>
          </a:xfrm>
          <a:prstGeom prst="rect">
            <a:avLst/>
          </a:prstGeom>
        </p:spPr>
        <p:txBody>
          <a:bodyPr wrap="square" lIns="0" tIns="0" rIns="0" bIns="0" rtlCol="0" anchor="t">
            <a:spAutoFit/>
          </a:bodyPr>
          <a:lstStyle/>
          <a:p>
            <a:pPr>
              <a:lnSpc>
                <a:spcPts val="2640"/>
              </a:lnSpc>
            </a:pPr>
            <a:r>
              <a:rPr lang="en-US" sz="4000" dirty="0">
                <a:solidFill>
                  <a:srgbClr val="000000"/>
                </a:solidFill>
                <a:latin typeface="Times New Roman" panose="02020603050405020304" pitchFamily="18" charset="0"/>
                <a:cs typeface="Times New Roman" panose="02020603050405020304" pitchFamily="18" charset="0"/>
              </a:rPr>
              <a:t>INTRODUCTION</a:t>
            </a:r>
          </a:p>
        </p:txBody>
      </p:sp>
      <p:sp>
        <p:nvSpPr>
          <p:cNvPr id="39" name="TextBox 39"/>
          <p:cNvSpPr txBox="1"/>
          <p:nvPr/>
        </p:nvSpPr>
        <p:spPr>
          <a:xfrm>
            <a:off x="4510494" y="7591236"/>
            <a:ext cx="4938305" cy="370294"/>
          </a:xfrm>
          <a:prstGeom prst="rect">
            <a:avLst/>
          </a:prstGeom>
        </p:spPr>
        <p:txBody>
          <a:bodyPr wrap="square" lIns="0" tIns="0" rIns="0" bIns="0" rtlCol="0" anchor="t">
            <a:spAutoFit/>
          </a:bodyPr>
          <a:lstStyle/>
          <a:p>
            <a:pPr>
              <a:lnSpc>
                <a:spcPts val="2640"/>
              </a:lnSpc>
            </a:pPr>
            <a:r>
              <a:rPr lang="en-US" sz="4000" dirty="0">
                <a:solidFill>
                  <a:srgbClr val="000000"/>
                </a:solidFill>
                <a:latin typeface="Times New Roman" panose="02020603050405020304" pitchFamily="18" charset="0"/>
                <a:cs typeface="Times New Roman" panose="02020603050405020304" pitchFamily="18" charset="0"/>
              </a:rPr>
              <a:t>EXISTING SYSTEM</a:t>
            </a:r>
          </a:p>
        </p:txBody>
      </p:sp>
      <p:sp>
        <p:nvSpPr>
          <p:cNvPr id="40" name="TextBox 40"/>
          <p:cNvSpPr txBox="1"/>
          <p:nvPr/>
        </p:nvSpPr>
        <p:spPr>
          <a:xfrm>
            <a:off x="11959315" y="4250130"/>
            <a:ext cx="5052545" cy="370294"/>
          </a:xfrm>
          <a:prstGeom prst="rect">
            <a:avLst/>
          </a:prstGeom>
        </p:spPr>
        <p:txBody>
          <a:bodyPr wrap="square" lIns="0" tIns="0" rIns="0" bIns="0" rtlCol="0" anchor="t">
            <a:spAutoFit/>
          </a:bodyPr>
          <a:lstStyle/>
          <a:p>
            <a:pPr>
              <a:lnSpc>
                <a:spcPts val="2640"/>
              </a:lnSpc>
            </a:pPr>
            <a:r>
              <a:rPr lang="en-US" sz="4000" dirty="0">
                <a:solidFill>
                  <a:srgbClr val="000000"/>
                </a:solidFill>
                <a:latin typeface="Times New Roman" panose="02020603050405020304" pitchFamily="18" charset="0"/>
                <a:cs typeface="Times New Roman" panose="02020603050405020304" pitchFamily="18" charset="0"/>
              </a:rPr>
              <a:t>PROPOSED SYSTEM</a:t>
            </a:r>
          </a:p>
        </p:txBody>
      </p:sp>
      <p:sp>
        <p:nvSpPr>
          <p:cNvPr id="41" name="TextBox 41"/>
          <p:cNvSpPr txBox="1"/>
          <p:nvPr/>
        </p:nvSpPr>
        <p:spPr>
          <a:xfrm>
            <a:off x="11959315" y="5934438"/>
            <a:ext cx="4223939" cy="370294"/>
          </a:xfrm>
          <a:prstGeom prst="rect">
            <a:avLst/>
          </a:prstGeom>
        </p:spPr>
        <p:txBody>
          <a:bodyPr lIns="0" tIns="0" rIns="0" bIns="0" rtlCol="0" anchor="t">
            <a:spAutoFit/>
          </a:bodyPr>
          <a:lstStyle/>
          <a:p>
            <a:pPr>
              <a:lnSpc>
                <a:spcPts val="2640"/>
              </a:lnSpc>
            </a:pPr>
            <a:r>
              <a:rPr lang="en-US" sz="4000" dirty="0">
                <a:solidFill>
                  <a:srgbClr val="000000"/>
                </a:solidFill>
                <a:latin typeface="Times New Roman" panose="02020603050405020304" pitchFamily="18" charset="0"/>
                <a:cs typeface="Times New Roman" panose="02020603050405020304" pitchFamily="18" charset="0"/>
              </a:rPr>
              <a:t>PROCESS FLOW</a:t>
            </a:r>
          </a:p>
        </p:txBody>
      </p:sp>
      <p:sp>
        <p:nvSpPr>
          <p:cNvPr id="42" name="TextBox 42"/>
          <p:cNvSpPr txBox="1"/>
          <p:nvPr/>
        </p:nvSpPr>
        <p:spPr>
          <a:xfrm>
            <a:off x="11959315" y="7596689"/>
            <a:ext cx="4223939" cy="370294"/>
          </a:xfrm>
          <a:prstGeom prst="rect">
            <a:avLst/>
          </a:prstGeom>
        </p:spPr>
        <p:txBody>
          <a:bodyPr lIns="0" tIns="0" rIns="0" bIns="0" rtlCol="0" anchor="t">
            <a:spAutoFit/>
          </a:bodyPr>
          <a:lstStyle/>
          <a:p>
            <a:pPr>
              <a:lnSpc>
                <a:spcPts val="2640"/>
              </a:lnSpc>
            </a:pPr>
            <a:r>
              <a:rPr lang="en-US" sz="4000" dirty="0">
                <a:solidFill>
                  <a:srgbClr val="000000"/>
                </a:solidFill>
                <a:latin typeface="Times New Roman" panose="02020603050405020304" pitchFamily="18" charset="0"/>
                <a:cs typeface="Times New Roman" panose="02020603050405020304" pitchFamily="18" charset="0"/>
              </a:rPr>
              <a:t>CONCLUSION</a:t>
            </a:r>
          </a:p>
        </p:txBody>
      </p:sp>
      <p:sp>
        <p:nvSpPr>
          <p:cNvPr id="44" name="TextBox 30">
            <a:extLst>
              <a:ext uri="{FF2B5EF4-FFF2-40B4-BE49-F238E27FC236}">
                <a16:creationId xmlns:a16="http://schemas.microsoft.com/office/drawing/2014/main" id="{4E6EC411-C03D-B699-8247-2B8AEF0F8849}"/>
              </a:ext>
            </a:extLst>
          </p:cNvPr>
          <p:cNvSpPr txBox="1"/>
          <p:nvPr/>
        </p:nvSpPr>
        <p:spPr>
          <a:xfrm>
            <a:off x="1028700" y="1305881"/>
            <a:ext cx="7951851" cy="1476366"/>
          </a:xfrm>
          <a:prstGeom prst="rect">
            <a:avLst/>
          </a:prstGeom>
        </p:spPr>
        <p:txBody>
          <a:bodyPr lIns="0" tIns="0" rIns="0" bIns="0" rtlCol="0" anchor="t">
            <a:spAutoFit/>
          </a:bodyPr>
          <a:lstStyle/>
          <a:p>
            <a:pPr marL="0" lvl="0" indent="0" algn="l">
              <a:lnSpc>
                <a:spcPts val="12630"/>
              </a:lnSpc>
              <a:spcBef>
                <a:spcPct val="0"/>
              </a:spcBef>
            </a:pPr>
            <a:r>
              <a:rPr lang="en-US" sz="8800" b="1" u="none" strike="noStrike" dirty="0">
                <a:latin typeface="Times New Roman" panose="02020603050405020304" pitchFamily="18" charset="0"/>
                <a:cs typeface="Times New Roman" panose="02020603050405020304" pitchFamily="18" charset="0"/>
              </a:rPr>
              <a:t>CONTENTS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444"/>
            </a:stretch>
          </a:blipFill>
        </p:spPr>
      </p:sp>
      <p:grpSp>
        <p:nvGrpSpPr>
          <p:cNvPr id="3" name="Group 3"/>
          <p:cNvGrpSpPr/>
          <p:nvPr/>
        </p:nvGrpSpPr>
        <p:grpSpPr>
          <a:xfrm>
            <a:off x="1648200" y="1257300"/>
            <a:ext cx="15725400" cy="9052305"/>
            <a:chOff x="0" y="0"/>
            <a:chExt cx="1687521" cy="812800"/>
          </a:xfrm>
        </p:grpSpPr>
        <p:sp>
          <p:nvSpPr>
            <p:cNvPr id="4" name="Freeform 4"/>
            <p:cNvSpPr/>
            <p:nvPr/>
          </p:nvSpPr>
          <p:spPr>
            <a:xfrm>
              <a:off x="0" y="0"/>
              <a:ext cx="1687521" cy="812800"/>
            </a:xfrm>
            <a:custGeom>
              <a:avLst/>
              <a:gdLst/>
              <a:ahLst/>
              <a:cxnLst/>
              <a:rect l="l" t="t" r="r" b="b"/>
              <a:pathLst>
                <a:path w="1687521" h="812800">
                  <a:moveTo>
                    <a:pt x="0" y="0"/>
                  </a:moveTo>
                  <a:lnTo>
                    <a:pt x="1687521" y="0"/>
                  </a:lnTo>
                  <a:lnTo>
                    <a:pt x="1687521" y="812800"/>
                  </a:lnTo>
                  <a:lnTo>
                    <a:pt x="0" y="812800"/>
                  </a:lnTo>
                  <a:close/>
                </a:path>
              </a:pathLst>
            </a:custGeom>
            <a:solidFill>
              <a:srgbClr val="FEBA32"/>
            </a:solidFill>
          </p:spPr>
        </p:sp>
        <p:sp>
          <p:nvSpPr>
            <p:cNvPr id="5" name="TextBox 5"/>
            <p:cNvSpPr txBox="1"/>
            <p:nvPr/>
          </p:nvSpPr>
          <p:spPr>
            <a:xfrm>
              <a:off x="0" y="-95250"/>
              <a:ext cx="1687521" cy="908050"/>
            </a:xfrm>
            <a:prstGeom prst="rect">
              <a:avLst/>
            </a:prstGeom>
          </p:spPr>
          <p:txBody>
            <a:bodyPr lIns="50800" tIns="50800" rIns="50800" bIns="50800" rtlCol="0" anchor="ctr"/>
            <a:lstStyle/>
            <a:p>
              <a:pPr algn="ctr">
                <a:lnSpc>
                  <a:spcPts val="3213"/>
                </a:lnSpc>
              </a:pPr>
              <a:endParaRPr dirty="0"/>
            </a:p>
          </p:txBody>
        </p:sp>
      </p:grpSp>
      <p:grpSp>
        <p:nvGrpSpPr>
          <p:cNvPr id="6" name="Group 6"/>
          <p:cNvGrpSpPr/>
          <p:nvPr/>
        </p:nvGrpSpPr>
        <p:grpSpPr>
          <a:xfrm>
            <a:off x="246916" y="-266700"/>
            <a:ext cx="16427297" cy="10240817"/>
            <a:chOff x="0" y="-95250"/>
            <a:chExt cx="1697633" cy="908050"/>
          </a:xfrm>
        </p:grpSpPr>
        <p:sp>
          <p:nvSpPr>
            <p:cNvPr id="7" name="Freeform 7"/>
            <p:cNvSpPr/>
            <p:nvPr/>
          </p:nvSpPr>
          <p:spPr>
            <a:xfrm>
              <a:off x="0" y="0"/>
              <a:ext cx="1697633" cy="812800"/>
            </a:xfrm>
            <a:custGeom>
              <a:avLst/>
              <a:gdLst/>
              <a:ahLst/>
              <a:cxnLst/>
              <a:rect l="l" t="t" r="r" b="b"/>
              <a:pathLst>
                <a:path w="1697633" h="812800">
                  <a:moveTo>
                    <a:pt x="0" y="0"/>
                  </a:moveTo>
                  <a:lnTo>
                    <a:pt x="1697633" y="0"/>
                  </a:lnTo>
                  <a:lnTo>
                    <a:pt x="1697633" y="812800"/>
                  </a:lnTo>
                  <a:lnTo>
                    <a:pt x="0" y="812800"/>
                  </a:lnTo>
                  <a:close/>
                </a:path>
              </a:pathLst>
            </a:custGeom>
            <a:solidFill>
              <a:srgbClr val="FFFFFF"/>
            </a:solidFill>
          </p:spPr>
        </p:sp>
        <p:sp>
          <p:nvSpPr>
            <p:cNvPr id="8" name="TextBox 8"/>
            <p:cNvSpPr txBox="1"/>
            <p:nvPr/>
          </p:nvSpPr>
          <p:spPr>
            <a:xfrm>
              <a:off x="0" y="-95250"/>
              <a:ext cx="1697633" cy="908050"/>
            </a:xfrm>
            <a:prstGeom prst="rect">
              <a:avLst/>
            </a:prstGeom>
          </p:spPr>
          <p:txBody>
            <a:bodyPr lIns="50800" tIns="50800" rIns="50800" bIns="50800" rtlCol="0" anchor="ctr"/>
            <a:lstStyle/>
            <a:p>
              <a:pPr algn="ctr">
                <a:lnSpc>
                  <a:spcPts val="3213"/>
                </a:lnSpc>
              </a:pPr>
              <a:endParaRPr dirty="0"/>
            </a:p>
          </p:txBody>
        </p:sp>
      </p:grpSp>
      <p:sp>
        <p:nvSpPr>
          <p:cNvPr id="24" name="TextBox 30">
            <a:extLst>
              <a:ext uri="{FF2B5EF4-FFF2-40B4-BE49-F238E27FC236}">
                <a16:creationId xmlns:a16="http://schemas.microsoft.com/office/drawing/2014/main" id="{D65FABCD-663C-A478-929C-90257BBF7154}"/>
              </a:ext>
            </a:extLst>
          </p:cNvPr>
          <p:cNvSpPr txBox="1"/>
          <p:nvPr/>
        </p:nvSpPr>
        <p:spPr>
          <a:xfrm>
            <a:off x="1359056" y="1207563"/>
            <a:ext cx="7772400" cy="1476366"/>
          </a:xfrm>
          <a:prstGeom prst="rect">
            <a:avLst/>
          </a:prstGeom>
        </p:spPr>
        <p:txBody>
          <a:bodyPr wrap="square" lIns="0" tIns="0" rIns="0" bIns="0" rtlCol="0" anchor="t">
            <a:spAutoFit/>
          </a:bodyPr>
          <a:lstStyle/>
          <a:p>
            <a:pPr marL="0" lvl="0" indent="0" algn="l">
              <a:lnSpc>
                <a:spcPts val="12630"/>
              </a:lnSpc>
              <a:spcBef>
                <a:spcPct val="0"/>
              </a:spcBef>
            </a:pPr>
            <a:r>
              <a:rPr lang="en-US" sz="8800" b="1" u="none" strike="noStrike" dirty="0">
                <a:solidFill>
                  <a:srgbClr val="FEBA32"/>
                </a:solidFill>
                <a:latin typeface="Times New Roman" panose="02020603050405020304" pitchFamily="18" charset="0"/>
                <a:cs typeface="Times New Roman" panose="02020603050405020304" pitchFamily="18" charset="0"/>
              </a:rPr>
              <a:t>ABSTRACT</a:t>
            </a:r>
          </a:p>
        </p:txBody>
      </p:sp>
      <p:sp>
        <p:nvSpPr>
          <p:cNvPr id="23" name="TextBox 9">
            <a:extLst>
              <a:ext uri="{FF2B5EF4-FFF2-40B4-BE49-F238E27FC236}">
                <a16:creationId xmlns:a16="http://schemas.microsoft.com/office/drawing/2014/main" id="{09852994-D511-AE89-981C-41C8F1BC874E}"/>
              </a:ext>
            </a:extLst>
          </p:cNvPr>
          <p:cNvSpPr txBox="1"/>
          <p:nvPr/>
        </p:nvSpPr>
        <p:spPr>
          <a:xfrm>
            <a:off x="1351682" y="1228889"/>
            <a:ext cx="6102724" cy="1476366"/>
          </a:xfrm>
          <a:prstGeom prst="rect">
            <a:avLst/>
          </a:prstGeom>
        </p:spPr>
        <p:txBody>
          <a:bodyPr wrap="square" lIns="0" tIns="0" rIns="0" bIns="0" rtlCol="0" anchor="t">
            <a:spAutoFit/>
          </a:bodyPr>
          <a:lstStyle/>
          <a:p>
            <a:pPr>
              <a:lnSpc>
                <a:spcPts val="12630"/>
              </a:lnSpc>
            </a:pPr>
            <a:r>
              <a:rPr lang="en-US" sz="8800" b="1" dirty="0">
                <a:solidFill>
                  <a:srgbClr val="000000"/>
                </a:solidFill>
                <a:latin typeface="Times New Roman" panose="02020603050405020304" pitchFamily="18" charset="0"/>
                <a:cs typeface="Times New Roman" panose="02020603050405020304" pitchFamily="18" charset="0"/>
              </a:rPr>
              <a:t>ABSTRACT</a:t>
            </a:r>
          </a:p>
        </p:txBody>
      </p:sp>
      <p:sp>
        <p:nvSpPr>
          <p:cNvPr id="9" name="TextBox 10">
            <a:extLst>
              <a:ext uri="{FF2B5EF4-FFF2-40B4-BE49-F238E27FC236}">
                <a16:creationId xmlns:a16="http://schemas.microsoft.com/office/drawing/2014/main" id="{17CBA467-5678-04CF-0ABE-83EAF03888AD}"/>
              </a:ext>
            </a:extLst>
          </p:cNvPr>
          <p:cNvSpPr txBox="1"/>
          <p:nvPr/>
        </p:nvSpPr>
        <p:spPr>
          <a:xfrm>
            <a:off x="2590800" y="3333922"/>
            <a:ext cx="12454038" cy="4343497"/>
          </a:xfrm>
          <a:prstGeom prst="rect">
            <a:avLst/>
          </a:prstGeom>
        </p:spPr>
        <p:txBody>
          <a:bodyPr wrap="square" lIns="0" tIns="0" rIns="0" bIns="0" rtlCol="0" anchor="t">
            <a:spAutoFit/>
          </a:bodyPr>
          <a:lstStyle/>
          <a:p>
            <a:pPr marL="0" lvl="0" indent="0" algn="just">
              <a:lnSpc>
                <a:spcPct val="150000"/>
              </a:lnSpc>
            </a:pPr>
            <a:r>
              <a:rPr lang="en-US" sz="3200" dirty="0">
                <a:solidFill>
                  <a:srgbClr val="000000"/>
                </a:solidFill>
                <a:latin typeface="Times New Roman" panose="02020603050405020304" pitchFamily="18" charset="0"/>
                <a:cs typeface="Times New Roman" panose="02020603050405020304" pitchFamily="18" charset="0"/>
              </a:rPr>
              <a:t>	The "Disaster Detection System" incorporates a crucial image processing process that utilizes advanced machine learning techniques to categorize images, identifying various types of disasters. This component stands at the forefront of disaster monitoring. By improving accuracy and responsiveness in identifying disasters, it aims to provide authorities and organizations with more accurate information.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D24FA48-3B40-EEBF-34F1-E26CF727933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74532" y="-58498"/>
            <a:ext cx="6813468" cy="10345498"/>
          </a:xfrm>
          <a:prstGeom prst="rect">
            <a:avLst/>
          </a:prstGeom>
        </p:spPr>
      </p:pic>
      <p:grpSp>
        <p:nvGrpSpPr>
          <p:cNvPr id="4" name="Group 4"/>
          <p:cNvGrpSpPr/>
          <p:nvPr/>
        </p:nvGrpSpPr>
        <p:grpSpPr>
          <a:xfrm>
            <a:off x="1439199" y="921722"/>
            <a:ext cx="13496001" cy="8946178"/>
            <a:chOff x="0" y="0"/>
            <a:chExt cx="1286718" cy="812800"/>
          </a:xfrm>
        </p:grpSpPr>
        <p:sp>
          <p:nvSpPr>
            <p:cNvPr id="5" name="Freeform 5"/>
            <p:cNvSpPr/>
            <p:nvPr/>
          </p:nvSpPr>
          <p:spPr>
            <a:xfrm>
              <a:off x="0" y="0"/>
              <a:ext cx="1286718" cy="812800"/>
            </a:xfrm>
            <a:custGeom>
              <a:avLst/>
              <a:gdLst/>
              <a:ahLst/>
              <a:cxnLst/>
              <a:rect l="l" t="t" r="r" b="b"/>
              <a:pathLst>
                <a:path w="1286718" h="812800">
                  <a:moveTo>
                    <a:pt x="0" y="0"/>
                  </a:moveTo>
                  <a:lnTo>
                    <a:pt x="1286718" y="0"/>
                  </a:lnTo>
                  <a:lnTo>
                    <a:pt x="1286718" y="812800"/>
                  </a:lnTo>
                  <a:lnTo>
                    <a:pt x="0" y="812800"/>
                  </a:lnTo>
                  <a:close/>
                </a:path>
              </a:pathLst>
            </a:custGeom>
            <a:solidFill>
              <a:srgbClr val="FEBA32"/>
            </a:solidFill>
          </p:spPr>
        </p:sp>
        <p:sp>
          <p:nvSpPr>
            <p:cNvPr id="6" name="TextBox 6"/>
            <p:cNvSpPr txBox="1"/>
            <p:nvPr/>
          </p:nvSpPr>
          <p:spPr>
            <a:xfrm>
              <a:off x="0" y="-95250"/>
              <a:ext cx="1286718" cy="908050"/>
            </a:xfrm>
            <a:prstGeom prst="rect">
              <a:avLst/>
            </a:prstGeom>
          </p:spPr>
          <p:txBody>
            <a:bodyPr lIns="50800" tIns="50800" rIns="50800" bIns="50800" rtlCol="0" anchor="ctr"/>
            <a:lstStyle/>
            <a:p>
              <a:pPr algn="ctr">
                <a:lnSpc>
                  <a:spcPts val="3213"/>
                </a:lnSpc>
              </a:pPr>
              <a:endParaRPr dirty="0"/>
            </a:p>
          </p:txBody>
        </p:sp>
      </p:grpSp>
      <p:grpSp>
        <p:nvGrpSpPr>
          <p:cNvPr id="7" name="Group 7"/>
          <p:cNvGrpSpPr/>
          <p:nvPr/>
        </p:nvGrpSpPr>
        <p:grpSpPr>
          <a:xfrm>
            <a:off x="334704" y="647699"/>
            <a:ext cx="14219496" cy="8946178"/>
            <a:chOff x="0" y="0"/>
            <a:chExt cx="1286718" cy="812800"/>
          </a:xfrm>
        </p:grpSpPr>
        <p:sp>
          <p:nvSpPr>
            <p:cNvPr id="8" name="Freeform 8"/>
            <p:cNvSpPr/>
            <p:nvPr/>
          </p:nvSpPr>
          <p:spPr>
            <a:xfrm>
              <a:off x="0" y="0"/>
              <a:ext cx="1286718" cy="812800"/>
            </a:xfrm>
            <a:custGeom>
              <a:avLst/>
              <a:gdLst/>
              <a:ahLst/>
              <a:cxnLst/>
              <a:rect l="l" t="t" r="r" b="b"/>
              <a:pathLst>
                <a:path w="1286718" h="812800">
                  <a:moveTo>
                    <a:pt x="0" y="0"/>
                  </a:moveTo>
                  <a:lnTo>
                    <a:pt x="1286718" y="0"/>
                  </a:lnTo>
                  <a:lnTo>
                    <a:pt x="1286718" y="812800"/>
                  </a:lnTo>
                  <a:lnTo>
                    <a:pt x="0" y="812800"/>
                  </a:lnTo>
                  <a:close/>
                </a:path>
              </a:pathLst>
            </a:custGeom>
            <a:solidFill>
              <a:srgbClr val="FFFFFF"/>
            </a:solidFill>
          </p:spPr>
        </p:sp>
        <p:sp>
          <p:nvSpPr>
            <p:cNvPr id="9" name="TextBox 9"/>
            <p:cNvSpPr txBox="1"/>
            <p:nvPr/>
          </p:nvSpPr>
          <p:spPr>
            <a:xfrm>
              <a:off x="0" y="-95250"/>
              <a:ext cx="1286718" cy="908050"/>
            </a:xfrm>
            <a:prstGeom prst="rect">
              <a:avLst/>
            </a:prstGeom>
          </p:spPr>
          <p:txBody>
            <a:bodyPr lIns="50800" tIns="50800" rIns="50800" bIns="50800" rtlCol="0" anchor="ctr"/>
            <a:lstStyle/>
            <a:p>
              <a:pPr algn="ctr">
                <a:lnSpc>
                  <a:spcPts val="3213"/>
                </a:lnSpc>
              </a:pPr>
              <a:endParaRPr dirty="0"/>
            </a:p>
          </p:txBody>
        </p:sp>
      </p:grpSp>
      <p:sp>
        <p:nvSpPr>
          <p:cNvPr id="12" name="TextBox 12"/>
          <p:cNvSpPr txBox="1"/>
          <p:nvPr/>
        </p:nvSpPr>
        <p:spPr>
          <a:xfrm>
            <a:off x="433744" y="851703"/>
            <a:ext cx="9634702" cy="1295226"/>
          </a:xfrm>
          <a:prstGeom prst="rect">
            <a:avLst/>
          </a:prstGeom>
        </p:spPr>
        <p:txBody>
          <a:bodyPr lIns="0" tIns="0" rIns="0" bIns="0" rtlCol="0" anchor="t">
            <a:spAutoFit/>
          </a:bodyPr>
          <a:lstStyle/>
          <a:p>
            <a:pPr marL="0" lvl="0" indent="0" algn="l">
              <a:lnSpc>
                <a:spcPts val="10124"/>
              </a:lnSpc>
              <a:spcBef>
                <a:spcPct val="0"/>
              </a:spcBef>
            </a:pPr>
            <a:r>
              <a:rPr lang="en-US" sz="8800" b="1" u="none" strike="noStrike" dirty="0">
                <a:solidFill>
                  <a:srgbClr val="FEBA32"/>
                </a:solidFill>
                <a:latin typeface="Times New Roman" panose="02020603050405020304" pitchFamily="18" charset="0"/>
                <a:cs typeface="Times New Roman" panose="02020603050405020304" pitchFamily="18" charset="0"/>
              </a:rPr>
              <a:t>INTRODUCTION</a:t>
            </a:r>
          </a:p>
        </p:txBody>
      </p:sp>
      <p:sp>
        <p:nvSpPr>
          <p:cNvPr id="15" name="TextBox 15"/>
          <p:cNvSpPr txBox="1"/>
          <p:nvPr/>
        </p:nvSpPr>
        <p:spPr>
          <a:xfrm>
            <a:off x="17200615" y="-65891"/>
            <a:ext cx="2174770" cy="1060934"/>
          </a:xfrm>
          <a:prstGeom prst="rect">
            <a:avLst/>
          </a:prstGeom>
        </p:spPr>
        <p:txBody>
          <a:bodyPr lIns="50800" tIns="50800" rIns="50800" bIns="50800" rtlCol="0" anchor="ctr"/>
          <a:lstStyle/>
          <a:p>
            <a:pPr algn="ctr">
              <a:lnSpc>
                <a:spcPts val="3213"/>
              </a:lnSpc>
            </a:pPr>
            <a:endParaRPr dirty="0"/>
          </a:p>
        </p:txBody>
      </p:sp>
      <p:sp>
        <p:nvSpPr>
          <p:cNvPr id="17" name="TextBox 12">
            <a:extLst>
              <a:ext uri="{FF2B5EF4-FFF2-40B4-BE49-F238E27FC236}">
                <a16:creationId xmlns:a16="http://schemas.microsoft.com/office/drawing/2014/main" id="{1347E437-1445-D074-6675-B9612CF0DA4F}"/>
              </a:ext>
            </a:extLst>
          </p:cNvPr>
          <p:cNvSpPr txBox="1"/>
          <p:nvPr/>
        </p:nvSpPr>
        <p:spPr>
          <a:xfrm>
            <a:off x="423912" y="863524"/>
            <a:ext cx="9634702" cy="1295226"/>
          </a:xfrm>
          <a:prstGeom prst="rect">
            <a:avLst/>
          </a:prstGeom>
        </p:spPr>
        <p:txBody>
          <a:bodyPr lIns="0" tIns="0" rIns="0" bIns="0" rtlCol="0" anchor="t">
            <a:spAutoFit/>
          </a:bodyPr>
          <a:lstStyle/>
          <a:p>
            <a:pPr marL="0" lvl="0" indent="0" algn="l">
              <a:lnSpc>
                <a:spcPts val="10124"/>
              </a:lnSpc>
              <a:spcBef>
                <a:spcPct val="0"/>
              </a:spcBef>
            </a:pPr>
            <a:r>
              <a:rPr lang="en-US" sz="8800" b="1" u="none" strike="noStrike" dirty="0">
                <a:latin typeface="Times New Roman" panose="02020603050405020304" pitchFamily="18" charset="0"/>
                <a:cs typeface="Times New Roman" panose="02020603050405020304" pitchFamily="18" charset="0"/>
              </a:rPr>
              <a:t>INTRODUCTION</a:t>
            </a:r>
          </a:p>
        </p:txBody>
      </p:sp>
      <p:sp>
        <p:nvSpPr>
          <p:cNvPr id="22" name="TextBox 10">
            <a:extLst>
              <a:ext uri="{FF2B5EF4-FFF2-40B4-BE49-F238E27FC236}">
                <a16:creationId xmlns:a16="http://schemas.microsoft.com/office/drawing/2014/main" id="{8D6C684F-7CB4-BA47-5137-41132ECC6BFB}"/>
              </a:ext>
            </a:extLst>
          </p:cNvPr>
          <p:cNvSpPr txBox="1"/>
          <p:nvPr/>
        </p:nvSpPr>
        <p:spPr>
          <a:xfrm>
            <a:off x="762000" y="2198403"/>
            <a:ext cx="12954000" cy="6559488"/>
          </a:xfrm>
          <a:prstGeom prst="rect">
            <a:avLst/>
          </a:prstGeom>
        </p:spPr>
        <p:txBody>
          <a:bodyPr wrap="square" lIns="0" tIns="0" rIns="0" bIns="0" rtlCol="0" anchor="t">
            <a:spAutoFit/>
          </a:bodyPr>
          <a:lstStyle/>
          <a:p>
            <a:pPr marL="342900" lvl="0" indent="-342900" algn="just">
              <a:lnSpc>
                <a:spcPct val="150000"/>
              </a:lnSpc>
              <a:buFont typeface="Arial" panose="020B0604020202020204" pitchFamily="34" charset="0"/>
              <a:buChar char="•"/>
            </a:pPr>
            <a:r>
              <a:rPr lang="en-US" sz="3200" dirty="0">
                <a:solidFill>
                  <a:srgbClr val="000000"/>
                </a:solidFill>
                <a:latin typeface="Times New Roman" panose="02020603050405020304" pitchFamily="18" charset="0"/>
                <a:cs typeface="Times New Roman" panose="02020603050405020304" pitchFamily="18" charset="0"/>
              </a:rPr>
              <a:t>The "Disaster Detection System" project is a comprehensive initiative focused on advancing disaster monitoring and response capabilities.</a:t>
            </a:r>
          </a:p>
          <a:p>
            <a:pPr marL="342900" lvl="0" indent="-342900" algn="just">
              <a:lnSpc>
                <a:spcPct val="150000"/>
              </a:lnSpc>
              <a:buFont typeface="Arial" panose="020B0604020202020204" pitchFamily="34" charset="0"/>
              <a:buChar char="•"/>
            </a:pPr>
            <a:r>
              <a:rPr lang="en-US" sz="3200" dirty="0">
                <a:solidFill>
                  <a:srgbClr val="000000"/>
                </a:solidFill>
                <a:latin typeface="Times New Roman" panose="02020603050405020304" pitchFamily="18" charset="0"/>
                <a:cs typeface="Times New Roman" panose="02020603050405020304" pitchFamily="18" charset="0"/>
              </a:rPr>
              <a:t>It’s key component is image detection.</a:t>
            </a:r>
          </a:p>
          <a:p>
            <a:pPr marL="342900" lvl="0" indent="-342900" algn="just">
              <a:lnSpc>
                <a:spcPct val="150000"/>
              </a:lnSpc>
              <a:buFont typeface="Arial" panose="020B0604020202020204" pitchFamily="34" charset="0"/>
              <a:buChar char="•"/>
            </a:pPr>
            <a:r>
              <a:rPr lang="en-US" sz="3200" dirty="0">
                <a:solidFill>
                  <a:srgbClr val="000000"/>
                </a:solidFill>
                <a:latin typeface="Times New Roman" panose="02020603050405020304" pitchFamily="18" charset="0"/>
                <a:cs typeface="Times New Roman" panose="02020603050405020304" pitchFamily="18" charset="0"/>
              </a:rPr>
              <a:t>The image detection component utilizes advanced techniques and machine learning to categorize images, enabling the recognition of specific disaster types.</a:t>
            </a:r>
          </a:p>
          <a:p>
            <a:pPr marL="342900" lvl="0" indent="-342900" algn="just">
              <a:lnSpc>
                <a:spcPct val="150000"/>
              </a:lnSpc>
              <a:buFont typeface="Arial" panose="020B0604020202020204" pitchFamily="34" charset="0"/>
              <a:buChar char="•"/>
            </a:pPr>
            <a:r>
              <a:rPr lang="en-US" sz="3200" dirty="0">
                <a:solidFill>
                  <a:srgbClr val="000000"/>
                </a:solidFill>
                <a:latin typeface="Times New Roman" panose="02020603050405020304" pitchFamily="18" charset="0"/>
                <a:cs typeface="Times New Roman" panose="02020603050405020304" pitchFamily="18" charset="0"/>
              </a:rPr>
              <a:t>The integration of these components aims to offer a holistic solution, enhancing accuracy and responsiveness in disaster identification for effective interventions by authorities and organizations.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0E0AD9-61CA-6E7B-5E65-772895AAAF2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74532" y="-58498"/>
            <a:ext cx="6813468" cy="10345498"/>
          </a:xfrm>
          <a:prstGeom prst="rect">
            <a:avLst/>
          </a:prstGeom>
        </p:spPr>
      </p:pic>
      <p:grpSp>
        <p:nvGrpSpPr>
          <p:cNvPr id="4" name="Group 4"/>
          <p:cNvGrpSpPr/>
          <p:nvPr/>
        </p:nvGrpSpPr>
        <p:grpSpPr>
          <a:xfrm>
            <a:off x="1439199" y="921721"/>
            <a:ext cx="12739534" cy="9148755"/>
            <a:chOff x="0" y="0"/>
            <a:chExt cx="1286718" cy="812800"/>
          </a:xfrm>
        </p:grpSpPr>
        <p:sp>
          <p:nvSpPr>
            <p:cNvPr id="5" name="Freeform 5"/>
            <p:cNvSpPr/>
            <p:nvPr/>
          </p:nvSpPr>
          <p:spPr>
            <a:xfrm>
              <a:off x="0" y="0"/>
              <a:ext cx="1286718" cy="812800"/>
            </a:xfrm>
            <a:custGeom>
              <a:avLst/>
              <a:gdLst/>
              <a:ahLst/>
              <a:cxnLst/>
              <a:rect l="l" t="t" r="r" b="b"/>
              <a:pathLst>
                <a:path w="1286718" h="812800">
                  <a:moveTo>
                    <a:pt x="0" y="0"/>
                  </a:moveTo>
                  <a:lnTo>
                    <a:pt x="1286718" y="0"/>
                  </a:lnTo>
                  <a:lnTo>
                    <a:pt x="1286718" y="812800"/>
                  </a:lnTo>
                  <a:lnTo>
                    <a:pt x="0" y="812800"/>
                  </a:lnTo>
                  <a:close/>
                </a:path>
              </a:pathLst>
            </a:custGeom>
            <a:solidFill>
              <a:srgbClr val="FEBA32"/>
            </a:solidFill>
          </p:spPr>
        </p:sp>
        <p:sp>
          <p:nvSpPr>
            <p:cNvPr id="6" name="TextBox 6"/>
            <p:cNvSpPr txBox="1"/>
            <p:nvPr/>
          </p:nvSpPr>
          <p:spPr>
            <a:xfrm>
              <a:off x="0" y="-95250"/>
              <a:ext cx="1286718" cy="908050"/>
            </a:xfrm>
            <a:prstGeom prst="rect">
              <a:avLst/>
            </a:prstGeom>
          </p:spPr>
          <p:txBody>
            <a:bodyPr lIns="50800" tIns="50800" rIns="50800" bIns="50800" rtlCol="0" anchor="ctr"/>
            <a:lstStyle/>
            <a:p>
              <a:pPr algn="ctr">
                <a:lnSpc>
                  <a:spcPts val="3213"/>
                </a:lnSpc>
              </a:pPr>
              <a:endParaRPr dirty="0"/>
            </a:p>
          </p:txBody>
        </p:sp>
      </p:grpSp>
      <p:grpSp>
        <p:nvGrpSpPr>
          <p:cNvPr id="7" name="Group 7"/>
          <p:cNvGrpSpPr/>
          <p:nvPr/>
        </p:nvGrpSpPr>
        <p:grpSpPr>
          <a:xfrm>
            <a:off x="304800" y="569122"/>
            <a:ext cx="13364186" cy="9148755"/>
            <a:chOff x="0" y="0"/>
            <a:chExt cx="1286718" cy="812800"/>
          </a:xfrm>
        </p:grpSpPr>
        <p:sp>
          <p:nvSpPr>
            <p:cNvPr id="8" name="Freeform 8"/>
            <p:cNvSpPr/>
            <p:nvPr/>
          </p:nvSpPr>
          <p:spPr>
            <a:xfrm>
              <a:off x="0" y="0"/>
              <a:ext cx="1286718" cy="812800"/>
            </a:xfrm>
            <a:custGeom>
              <a:avLst/>
              <a:gdLst/>
              <a:ahLst/>
              <a:cxnLst/>
              <a:rect l="l" t="t" r="r" b="b"/>
              <a:pathLst>
                <a:path w="1286718" h="812800">
                  <a:moveTo>
                    <a:pt x="0" y="0"/>
                  </a:moveTo>
                  <a:lnTo>
                    <a:pt x="1286718" y="0"/>
                  </a:lnTo>
                  <a:lnTo>
                    <a:pt x="1286718" y="812800"/>
                  </a:lnTo>
                  <a:lnTo>
                    <a:pt x="0" y="812800"/>
                  </a:lnTo>
                  <a:close/>
                </a:path>
              </a:pathLst>
            </a:custGeom>
            <a:solidFill>
              <a:srgbClr val="FFFFFF"/>
            </a:solidFill>
          </p:spPr>
        </p:sp>
        <p:sp>
          <p:nvSpPr>
            <p:cNvPr id="9" name="TextBox 9"/>
            <p:cNvSpPr txBox="1"/>
            <p:nvPr/>
          </p:nvSpPr>
          <p:spPr>
            <a:xfrm>
              <a:off x="0" y="-95250"/>
              <a:ext cx="1286718" cy="908050"/>
            </a:xfrm>
            <a:prstGeom prst="rect">
              <a:avLst/>
            </a:prstGeom>
          </p:spPr>
          <p:txBody>
            <a:bodyPr lIns="50800" tIns="50800" rIns="50800" bIns="50800" rtlCol="0" anchor="ctr"/>
            <a:lstStyle/>
            <a:p>
              <a:pPr algn="ctr">
                <a:lnSpc>
                  <a:spcPts val="3213"/>
                </a:lnSpc>
              </a:pPr>
              <a:endParaRPr dirty="0"/>
            </a:p>
          </p:txBody>
        </p:sp>
      </p:grpSp>
      <p:sp>
        <p:nvSpPr>
          <p:cNvPr id="12" name="TextBox 12"/>
          <p:cNvSpPr txBox="1"/>
          <p:nvPr/>
        </p:nvSpPr>
        <p:spPr>
          <a:xfrm>
            <a:off x="433744" y="851703"/>
            <a:ext cx="9634702" cy="1295226"/>
          </a:xfrm>
          <a:prstGeom prst="rect">
            <a:avLst/>
          </a:prstGeom>
        </p:spPr>
        <p:txBody>
          <a:bodyPr lIns="0" tIns="0" rIns="0" bIns="0" rtlCol="0" anchor="t">
            <a:spAutoFit/>
          </a:bodyPr>
          <a:lstStyle/>
          <a:p>
            <a:pPr marL="0" lvl="0" indent="0" algn="l">
              <a:lnSpc>
                <a:spcPts val="10124"/>
              </a:lnSpc>
              <a:spcBef>
                <a:spcPct val="0"/>
              </a:spcBef>
            </a:pPr>
            <a:r>
              <a:rPr lang="en-US" sz="8800" b="1" u="none" strike="noStrike" dirty="0">
                <a:solidFill>
                  <a:srgbClr val="FEBA32"/>
                </a:solidFill>
                <a:latin typeface="Times New Roman" panose="02020603050405020304" pitchFamily="18" charset="0"/>
                <a:cs typeface="Times New Roman" panose="02020603050405020304" pitchFamily="18" charset="0"/>
              </a:rPr>
              <a:t>INTRODUCTION</a:t>
            </a:r>
          </a:p>
        </p:txBody>
      </p:sp>
      <p:sp>
        <p:nvSpPr>
          <p:cNvPr id="15" name="TextBox 15"/>
          <p:cNvSpPr txBox="1"/>
          <p:nvPr/>
        </p:nvSpPr>
        <p:spPr>
          <a:xfrm>
            <a:off x="17200615" y="-65891"/>
            <a:ext cx="2174770" cy="1060934"/>
          </a:xfrm>
          <a:prstGeom prst="rect">
            <a:avLst/>
          </a:prstGeom>
        </p:spPr>
        <p:txBody>
          <a:bodyPr lIns="50800" tIns="50800" rIns="50800" bIns="50800" rtlCol="0" anchor="ctr"/>
          <a:lstStyle/>
          <a:p>
            <a:pPr algn="ctr">
              <a:lnSpc>
                <a:spcPts val="3213"/>
              </a:lnSpc>
            </a:pPr>
            <a:endParaRPr dirty="0"/>
          </a:p>
        </p:txBody>
      </p:sp>
      <p:sp>
        <p:nvSpPr>
          <p:cNvPr id="17" name="TextBox 12">
            <a:extLst>
              <a:ext uri="{FF2B5EF4-FFF2-40B4-BE49-F238E27FC236}">
                <a16:creationId xmlns:a16="http://schemas.microsoft.com/office/drawing/2014/main" id="{1347E437-1445-D074-6675-B9612CF0DA4F}"/>
              </a:ext>
            </a:extLst>
          </p:cNvPr>
          <p:cNvSpPr txBox="1"/>
          <p:nvPr/>
        </p:nvSpPr>
        <p:spPr>
          <a:xfrm>
            <a:off x="433744" y="872264"/>
            <a:ext cx="9634702" cy="1295226"/>
          </a:xfrm>
          <a:prstGeom prst="rect">
            <a:avLst/>
          </a:prstGeom>
        </p:spPr>
        <p:txBody>
          <a:bodyPr lIns="0" tIns="0" rIns="0" bIns="0" rtlCol="0" anchor="t">
            <a:spAutoFit/>
          </a:bodyPr>
          <a:lstStyle/>
          <a:p>
            <a:pPr marL="0" lvl="0" indent="0" algn="l">
              <a:lnSpc>
                <a:spcPts val="10124"/>
              </a:lnSpc>
              <a:spcBef>
                <a:spcPct val="0"/>
              </a:spcBef>
            </a:pPr>
            <a:r>
              <a:rPr lang="en-US" sz="8800" b="1" u="none" strike="noStrike" dirty="0">
                <a:latin typeface="Times New Roman" panose="02020603050405020304" pitchFamily="18" charset="0"/>
                <a:cs typeface="Times New Roman" panose="02020603050405020304" pitchFamily="18" charset="0"/>
              </a:rPr>
              <a:t>INTRODUCTION</a:t>
            </a:r>
          </a:p>
        </p:txBody>
      </p:sp>
      <p:sp>
        <p:nvSpPr>
          <p:cNvPr id="22" name="TextBox 10">
            <a:extLst>
              <a:ext uri="{FF2B5EF4-FFF2-40B4-BE49-F238E27FC236}">
                <a16:creationId xmlns:a16="http://schemas.microsoft.com/office/drawing/2014/main" id="{8D6C684F-7CB4-BA47-5137-41132ECC6BFB}"/>
              </a:ext>
            </a:extLst>
          </p:cNvPr>
          <p:cNvSpPr txBox="1"/>
          <p:nvPr/>
        </p:nvSpPr>
        <p:spPr>
          <a:xfrm>
            <a:off x="514506" y="2429510"/>
            <a:ext cx="12944773" cy="6559488"/>
          </a:xfrm>
          <a:prstGeom prst="rect">
            <a:avLst/>
          </a:prstGeom>
        </p:spPr>
        <p:txBody>
          <a:bodyPr wrap="square" lIns="0" tIns="0" rIns="0" bIns="0" rtlCol="0" anchor="t">
            <a:spAutoFit/>
          </a:bodyPr>
          <a:lstStyle/>
          <a:p>
            <a:pPr marL="342900" lvl="0" indent="-342900" algn="just">
              <a:lnSpc>
                <a:spcPct val="150000"/>
              </a:lnSpc>
              <a:buFont typeface="Arial" panose="020B0604020202020204" pitchFamily="34" charset="0"/>
              <a:buChar char="•"/>
            </a:pPr>
            <a:r>
              <a:rPr lang="en-US" sz="3200" dirty="0">
                <a:solidFill>
                  <a:srgbClr val="000000"/>
                </a:solidFill>
                <a:latin typeface="Times New Roman" panose="02020603050405020304" pitchFamily="18" charset="0"/>
                <a:cs typeface="Times New Roman" panose="02020603050405020304" pitchFamily="18" charset="0"/>
              </a:rPr>
              <a:t>The project employs Python, Pandas, Scikit-learn, NLTK, and Keras for comprehensive data handling, machine learning, and deep learning capabilities.</a:t>
            </a:r>
          </a:p>
          <a:p>
            <a:pPr marL="342900" lvl="0" indent="-342900" algn="just">
              <a:lnSpc>
                <a:spcPct val="150000"/>
              </a:lnSpc>
              <a:buFont typeface="Arial" panose="020B0604020202020204" pitchFamily="34" charset="0"/>
              <a:buChar char="•"/>
            </a:pPr>
            <a:r>
              <a:rPr lang="en-US" sz="3200" dirty="0">
                <a:solidFill>
                  <a:srgbClr val="000000"/>
                </a:solidFill>
                <a:latin typeface="Times New Roman" panose="02020603050405020304" pitchFamily="18" charset="0"/>
                <a:cs typeface="Times New Roman" panose="02020603050405020304" pitchFamily="18" charset="0"/>
              </a:rPr>
              <a:t>Model persistence is achieved through Pickle, facilitating efficient storage and retrieval of trained models.</a:t>
            </a:r>
          </a:p>
          <a:p>
            <a:pPr marL="342900" lvl="0" indent="-342900" algn="just">
              <a:lnSpc>
                <a:spcPct val="150000"/>
              </a:lnSpc>
              <a:buFont typeface="Arial" panose="020B0604020202020204" pitchFamily="34" charset="0"/>
              <a:buChar char="•"/>
            </a:pPr>
            <a:r>
              <a:rPr lang="en-US" sz="3200" dirty="0">
                <a:solidFill>
                  <a:srgbClr val="000000"/>
                </a:solidFill>
                <a:latin typeface="Times New Roman" panose="02020603050405020304" pitchFamily="18" charset="0"/>
                <a:cs typeface="Times New Roman" panose="02020603050405020304" pitchFamily="18" charset="0"/>
              </a:rPr>
              <a:t>Tkinter is utilized to develop a user-friendly GUI, enabling interactive access to the disaster detection system.</a:t>
            </a:r>
          </a:p>
          <a:p>
            <a:pPr marL="342900" lvl="0" indent="-342900" algn="just">
              <a:lnSpc>
                <a:spcPct val="150000"/>
              </a:lnSpc>
              <a:buFont typeface="Arial" panose="020B0604020202020204" pitchFamily="34" charset="0"/>
              <a:buChar char="•"/>
            </a:pPr>
            <a:r>
              <a:rPr lang="en-US" sz="3200" dirty="0">
                <a:solidFill>
                  <a:srgbClr val="000000"/>
                </a:solidFill>
                <a:latin typeface="Times New Roman" panose="02020603050405020304" pitchFamily="18" charset="0"/>
                <a:cs typeface="Times New Roman" panose="02020603050405020304" pitchFamily="18" charset="0"/>
              </a:rPr>
              <a:t>The improvement of the existing system involves Random Forest to CNN for image recognition, enhancing overall system accuracy and efficiency.</a:t>
            </a:r>
          </a:p>
        </p:txBody>
      </p:sp>
    </p:spTree>
    <p:extLst>
      <p:ext uri="{BB962C8B-B14F-4D97-AF65-F5344CB8AC3E}">
        <p14:creationId xmlns:p14="http://schemas.microsoft.com/office/powerpoint/2010/main" val="2363831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
            <a:extLst>
              <a:ext uri="{FF2B5EF4-FFF2-40B4-BE49-F238E27FC236}">
                <a16:creationId xmlns:a16="http://schemas.microsoft.com/office/drawing/2014/main" id="{CC1A29FF-F5ED-57B1-F9DC-C446EF6258F3}"/>
              </a:ext>
            </a:extLst>
          </p:cNvPr>
          <p:cNvGrpSpPr/>
          <p:nvPr/>
        </p:nvGrpSpPr>
        <p:grpSpPr>
          <a:xfrm>
            <a:off x="-193284" y="0"/>
            <a:ext cx="18674567" cy="2011697"/>
            <a:chOff x="0" y="0"/>
            <a:chExt cx="2117230" cy="4781095"/>
          </a:xfrm>
        </p:grpSpPr>
        <p:sp>
          <p:nvSpPr>
            <p:cNvPr id="6" name="Freeform 4">
              <a:extLst>
                <a:ext uri="{FF2B5EF4-FFF2-40B4-BE49-F238E27FC236}">
                  <a16:creationId xmlns:a16="http://schemas.microsoft.com/office/drawing/2014/main" id="{6C559711-3010-4356-B083-D9223C03EF49}"/>
                </a:ext>
              </a:extLst>
            </p:cNvPr>
            <p:cNvSpPr/>
            <p:nvPr/>
          </p:nvSpPr>
          <p:spPr>
            <a:xfrm>
              <a:off x="0" y="0"/>
              <a:ext cx="2117230" cy="4781095"/>
            </a:xfrm>
            <a:custGeom>
              <a:avLst/>
              <a:gdLst/>
              <a:ahLst/>
              <a:cxnLst/>
              <a:rect l="l" t="t" r="r" b="b"/>
              <a:pathLst>
                <a:path w="2117230" h="4781095">
                  <a:moveTo>
                    <a:pt x="0" y="0"/>
                  </a:moveTo>
                  <a:lnTo>
                    <a:pt x="2117230" y="0"/>
                  </a:lnTo>
                  <a:lnTo>
                    <a:pt x="2117230" y="4781095"/>
                  </a:lnTo>
                  <a:lnTo>
                    <a:pt x="0" y="4781095"/>
                  </a:lnTo>
                  <a:close/>
                </a:path>
              </a:pathLst>
            </a:custGeom>
            <a:solidFill>
              <a:srgbClr val="FEBA32"/>
            </a:solidFill>
          </p:spPr>
        </p:sp>
        <p:sp>
          <p:nvSpPr>
            <p:cNvPr id="7" name="TextBox 5">
              <a:extLst>
                <a:ext uri="{FF2B5EF4-FFF2-40B4-BE49-F238E27FC236}">
                  <a16:creationId xmlns:a16="http://schemas.microsoft.com/office/drawing/2014/main" id="{4D18A13C-DD93-8C6B-8735-3FBA3FB3D3D7}"/>
                </a:ext>
              </a:extLst>
            </p:cNvPr>
            <p:cNvSpPr txBox="1"/>
            <p:nvPr/>
          </p:nvSpPr>
          <p:spPr>
            <a:xfrm>
              <a:off x="0" y="-95250"/>
              <a:ext cx="2117230" cy="4876345"/>
            </a:xfrm>
            <a:prstGeom prst="rect">
              <a:avLst/>
            </a:prstGeom>
          </p:spPr>
          <p:txBody>
            <a:bodyPr lIns="50800" tIns="50800" rIns="50800" bIns="50800" rtlCol="0" anchor="ctr"/>
            <a:lstStyle/>
            <a:p>
              <a:pPr algn="ctr">
                <a:lnSpc>
                  <a:spcPts val="3213"/>
                </a:lnSpc>
              </a:pPr>
              <a:endParaRPr dirty="0"/>
            </a:p>
          </p:txBody>
        </p:sp>
      </p:grpSp>
      <p:sp>
        <p:nvSpPr>
          <p:cNvPr id="8" name="TextBox 8"/>
          <p:cNvSpPr txBox="1"/>
          <p:nvPr/>
        </p:nvSpPr>
        <p:spPr>
          <a:xfrm>
            <a:off x="1026185" y="1648037"/>
            <a:ext cx="6319181" cy="5324518"/>
          </a:xfrm>
          <a:prstGeom prst="rect">
            <a:avLst/>
          </a:prstGeom>
        </p:spPr>
        <p:txBody>
          <a:bodyPr lIns="50800" tIns="50800" rIns="50800" bIns="50800" rtlCol="0" anchor="ctr"/>
          <a:lstStyle/>
          <a:p>
            <a:pPr algn="ctr">
              <a:lnSpc>
                <a:spcPts val="3213"/>
              </a:lnSpc>
            </a:pPr>
            <a:endParaRPr dirty="0"/>
          </a:p>
        </p:txBody>
      </p:sp>
      <p:sp>
        <p:nvSpPr>
          <p:cNvPr id="18" name="TextBox 18"/>
          <p:cNvSpPr txBox="1"/>
          <p:nvPr/>
        </p:nvSpPr>
        <p:spPr>
          <a:xfrm>
            <a:off x="1828800" y="4085518"/>
            <a:ext cx="14859000" cy="2115964"/>
          </a:xfrm>
          <a:prstGeom prst="rect">
            <a:avLst/>
          </a:prstGeom>
        </p:spPr>
        <p:txBody>
          <a:bodyPr wrap="square" lIns="0" tIns="0" rIns="0" bIns="0" rtlCol="0" anchor="t">
            <a:spAutoFit/>
          </a:bodyPr>
          <a:lstStyle/>
          <a:p>
            <a:pPr marL="457200" lvl="0" indent="-457200" algn="just">
              <a:lnSpc>
                <a:spcPts val="4247"/>
              </a:lnSpc>
              <a:buFont typeface="Arial" panose="020B0604020202020204" pitchFamily="34" charset="0"/>
              <a:buChar char="•"/>
            </a:pPr>
            <a:r>
              <a:rPr lang="en-US" sz="3200" spc="-75" dirty="0">
                <a:solidFill>
                  <a:srgbClr val="000000"/>
                </a:solidFill>
                <a:latin typeface="Times New Roman" panose="02020603050405020304" pitchFamily="18" charset="0"/>
                <a:cs typeface="Times New Roman" panose="02020603050405020304" pitchFamily="18" charset="0"/>
              </a:rPr>
              <a:t>A Random Forest model is employed for image recognition in the disaster detection system.</a:t>
            </a:r>
          </a:p>
          <a:p>
            <a:pPr marL="457200" lvl="0" indent="-457200" algn="just">
              <a:lnSpc>
                <a:spcPts val="4247"/>
              </a:lnSpc>
              <a:buFont typeface="Arial" panose="020B0604020202020204" pitchFamily="34" charset="0"/>
              <a:buChar char="•"/>
            </a:pPr>
            <a:endParaRPr lang="en-US" sz="3200" spc="-75" dirty="0">
              <a:solidFill>
                <a:srgbClr val="000000"/>
              </a:solidFill>
              <a:latin typeface="Times New Roman" panose="02020603050405020304" pitchFamily="18" charset="0"/>
              <a:cs typeface="Times New Roman" panose="02020603050405020304" pitchFamily="18" charset="0"/>
            </a:endParaRPr>
          </a:p>
          <a:p>
            <a:pPr marL="457200" lvl="0" indent="-457200" algn="just">
              <a:lnSpc>
                <a:spcPts val="4247"/>
              </a:lnSpc>
              <a:buFont typeface="Arial" panose="020B0604020202020204" pitchFamily="34" charset="0"/>
              <a:buChar char="•"/>
            </a:pPr>
            <a:r>
              <a:rPr lang="en-US" sz="3200" spc="-75" dirty="0">
                <a:solidFill>
                  <a:srgbClr val="000000"/>
                </a:solidFill>
                <a:latin typeface="Times New Roman" panose="02020603050405020304" pitchFamily="18" charset="0"/>
                <a:cs typeface="Times New Roman" panose="02020603050405020304" pitchFamily="18" charset="0"/>
              </a:rPr>
              <a:t>The Random Forest model categorizes images into distinct disaster types, enhancing visual content analysis.</a:t>
            </a:r>
          </a:p>
        </p:txBody>
      </p:sp>
      <p:sp>
        <p:nvSpPr>
          <p:cNvPr id="27" name="TextBox 19">
            <a:extLst>
              <a:ext uri="{FF2B5EF4-FFF2-40B4-BE49-F238E27FC236}">
                <a16:creationId xmlns:a16="http://schemas.microsoft.com/office/drawing/2014/main" id="{5A2BFE94-3EA0-CDF7-BF64-77AE20E54C86}"/>
              </a:ext>
            </a:extLst>
          </p:cNvPr>
          <p:cNvSpPr txBox="1"/>
          <p:nvPr/>
        </p:nvSpPr>
        <p:spPr>
          <a:xfrm>
            <a:off x="854895" y="442136"/>
            <a:ext cx="12251505" cy="1476366"/>
          </a:xfrm>
          <a:prstGeom prst="rect">
            <a:avLst/>
          </a:prstGeom>
        </p:spPr>
        <p:txBody>
          <a:bodyPr wrap="square" lIns="0" tIns="0" rIns="0" bIns="0" rtlCol="0" anchor="t">
            <a:spAutoFit/>
          </a:bodyPr>
          <a:lstStyle>
            <a:defPPr>
              <a:defRPr lang="en-US"/>
            </a:defPPr>
            <a:lvl1pPr lvl="0" indent="0">
              <a:lnSpc>
                <a:spcPts val="12630"/>
              </a:lnSpc>
              <a:spcBef>
                <a:spcPct val="0"/>
              </a:spcBef>
              <a:defRPr sz="13021" u="none" strike="noStrike">
                <a:solidFill>
                  <a:srgbClr val="FEBA32"/>
                </a:solidFill>
                <a:latin typeface="Oswald Bold"/>
              </a:defRPr>
            </a:lvl1pPr>
          </a:lstStyle>
          <a:p>
            <a:r>
              <a:rPr lang="en-US" sz="8800" b="1" dirty="0">
                <a:latin typeface="Times New Roman" panose="02020603050405020304" pitchFamily="18" charset="0"/>
                <a:cs typeface="Times New Roman" panose="02020603050405020304" pitchFamily="18" charset="0"/>
              </a:rPr>
              <a:t>EXISTING SYSTEM</a:t>
            </a:r>
          </a:p>
        </p:txBody>
      </p:sp>
      <p:sp>
        <p:nvSpPr>
          <p:cNvPr id="19" name="TextBox 19"/>
          <p:cNvSpPr txBox="1"/>
          <p:nvPr/>
        </p:nvSpPr>
        <p:spPr>
          <a:xfrm>
            <a:off x="3970746" y="267665"/>
            <a:ext cx="10346506" cy="1476366"/>
          </a:xfrm>
          <a:prstGeom prst="rect">
            <a:avLst/>
          </a:prstGeom>
        </p:spPr>
        <p:txBody>
          <a:bodyPr wrap="square" lIns="0" tIns="0" rIns="0" bIns="0" rtlCol="0" anchor="t">
            <a:spAutoFit/>
          </a:bodyPr>
          <a:lstStyle/>
          <a:p>
            <a:pPr marL="0" lvl="0" indent="0" algn="l">
              <a:lnSpc>
                <a:spcPts val="12630"/>
              </a:lnSpc>
              <a:spcBef>
                <a:spcPct val="0"/>
              </a:spcBef>
            </a:pPr>
            <a:r>
              <a:rPr lang="en-US" sz="8800" b="1" dirty="0">
                <a:solidFill>
                  <a:srgbClr val="000000"/>
                </a:solidFill>
                <a:latin typeface="Times New Roman" panose="02020603050405020304" pitchFamily="18" charset="0"/>
                <a:cs typeface="Times New Roman" panose="02020603050405020304" pitchFamily="18" charset="0"/>
              </a:rPr>
              <a:t>EXISTING SYSTEM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51964"/>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22" b="-9222"/>
            </a:stretch>
          </a:blipFill>
        </p:spPr>
      </p:sp>
      <p:grpSp>
        <p:nvGrpSpPr>
          <p:cNvPr id="3" name="Group 3"/>
          <p:cNvGrpSpPr/>
          <p:nvPr/>
        </p:nvGrpSpPr>
        <p:grpSpPr>
          <a:xfrm>
            <a:off x="-386568" y="-603772"/>
            <a:ext cx="18674567" cy="2011697"/>
            <a:chOff x="0" y="0"/>
            <a:chExt cx="2117230" cy="4781095"/>
          </a:xfrm>
        </p:grpSpPr>
        <p:sp>
          <p:nvSpPr>
            <p:cNvPr id="4" name="Freeform 4"/>
            <p:cNvSpPr/>
            <p:nvPr/>
          </p:nvSpPr>
          <p:spPr>
            <a:xfrm>
              <a:off x="0" y="0"/>
              <a:ext cx="2117230" cy="4781095"/>
            </a:xfrm>
            <a:custGeom>
              <a:avLst/>
              <a:gdLst/>
              <a:ahLst/>
              <a:cxnLst/>
              <a:rect l="l" t="t" r="r" b="b"/>
              <a:pathLst>
                <a:path w="2117230" h="4781095">
                  <a:moveTo>
                    <a:pt x="0" y="0"/>
                  </a:moveTo>
                  <a:lnTo>
                    <a:pt x="2117230" y="0"/>
                  </a:lnTo>
                  <a:lnTo>
                    <a:pt x="2117230" y="4781095"/>
                  </a:lnTo>
                  <a:lnTo>
                    <a:pt x="0" y="4781095"/>
                  </a:lnTo>
                  <a:close/>
                </a:path>
              </a:pathLst>
            </a:custGeom>
            <a:solidFill>
              <a:srgbClr val="FEBA32"/>
            </a:solidFill>
          </p:spPr>
        </p:sp>
        <p:sp>
          <p:nvSpPr>
            <p:cNvPr id="5" name="TextBox 5"/>
            <p:cNvSpPr txBox="1"/>
            <p:nvPr/>
          </p:nvSpPr>
          <p:spPr>
            <a:xfrm>
              <a:off x="0" y="-95250"/>
              <a:ext cx="2117230" cy="4876345"/>
            </a:xfrm>
            <a:prstGeom prst="rect">
              <a:avLst/>
            </a:prstGeom>
          </p:spPr>
          <p:txBody>
            <a:bodyPr lIns="50800" tIns="50800" rIns="50800" bIns="50800" rtlCol="0" anchor="ctr"/>
            <a:lstStyle/>
            <a:p>
              <a:pPr algn="ctr">
                <a:lnSpc>
                  <a:spcPts val="3213"/>
                </a:lnSpc>
              </a:pPr>
              <a:endParaRPr dirty="0"/>
            </a:p>
          </p:txBody>
        </p:sp>
      </p:grpSp>
      <p:grpSp>
        <p:nvGrpSpPr>
          <p:cNvPr id="9" name="Group 9"/>
          <p:cNvGrpSpPr/>
          <p:nvPr/>
        </p:nvGrpSpPr>
        <p:grpSpPr>
          <a:xfrm>
            <a:off x="0" y="1407925"/>
            <a:ext cx="18287999" cy="8421576"/>
            <a:chOff x="0" y="0"/>
            <a:chExt cx="692357" cy="488127"/>
          </a:xfrm>
        </p:grpSpPr>
        <p:sp>
          <p:nvSpPr>
            <p:cNvPr id="10" name="Freeform 10"/>
            <p:cNvSpPr/>
            <p:nvPr/>
          </p:nvSpPr>
          <p:spPr>
            <a:xfrm>
              <a:off x="0" y="0"/>
              <a:ext cx="692357" cy="488127"/>
            </a:xfrm>
            <a:custGeom>
              <a:avLst/>
              <a:gdLst/>
              <a:ahLst/>
              <a:cxnLst/>
              <a:rect l="l" t="t" r="r" b="b"/>
              <a:pathLst>
                <a:path w="692357" h="488127">
                  <a:moveTo>
                    <a:pt x="0" y="0"/>
                  </a:moveTo>
                  <a:lnTo>
                    <a:pt x="692357" y="0"/>
                  </a:lnTo>
                  <a:lnTo>
                    <a:pt x="692357" y="488127"/>
                  </a:lnTo>
                  <a:lnTo>
                    <a:pt x="0" y="488127"/>
                  </a:lnTo>
                  <a:close/>
                </a:path>
              </a:pathLst>
            </a:custGeom>
            <a:solidFill>
              <a:srgbClr val="FFFFFF"/>
            </a:solidFill>
          </p:spPr>
        </p:sp>
        <p:sp>
          <p:nvSpPr>
            <p:cNvPr id="11" name="TextBox 11"/>
            <p:cNvSpPr txBox="1"/>
            <p:nvPr/>
          </p:nvSpPr>
          <p:spPr>
            <a:xfrm>
              <a:off x="0" y="-95250"/>
              <a:ext cx="692357" cy="583377"/>
            </a:xfrm>
            <a:prstGeom prst="rect">
              <a:avLst/>
            </a:prstGeom>
          </p:spPr>
          <p:txBody>
            <a:bodyPr lIns="50800" tIns="50800" rIns="50800" bIns="50800" rtlCol="0" anchor="ctr"/>
            <a:lstStyle/>
            <a:p>
              <a:pPr algn="ctr">
                <a:lnSpc>
                  <a:spcPts val="3213"/>
                </a:lnSpc>
              </a:pPr>
              <a:endParaRPr dirty="0"/>
            </a:p>
          </p:txBody>
        </p:sp>
      </p:grpSp>
      <p:sp>
        <p:nvSpPr>
          <p:cNvPr id="18" name="TextBox 18"/>
          <p:cNvSpPr txBox="1"/>
          <p:nvPr/>
        </p:nvSpPr>
        <p:spPr>
          <a:xfrm>
            <a:off x="342898" y="1577077"/>
            <a:ext cx="17602201" cy="8036815"/>
          </a:xfrm>
          <a:prstGeom prst="rect">
            <a:avLst/>
          </a:prstGeom>
        </p:spPr>
        <p:txBody>
          <a:bodyPr wrap="square" lIns="0" tIns="0" rIns="0" bIns="0" rtlCol="0" anchor="t">
            <a:spAutoFit/>
          </a:bodyPr>
          <a:lstStyle/>
          <a:p>
            <a:pPr marL="914400" lvl="1" indent="-457200" algn="just">
              <a:lnSpc>
                <a:spcPct val="150000"/>
              </a:lnSpc>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Random Forest is a commonly used supervised learning algorithm, well-suited for classification tasks.</a:t>
            </a:r>
          </a:p>
          <a:p>
            <a:pPr marL="914400" lvl="1" indent="-457200" algn="just">
              <a:lnSpc>
                <a:spcPct val="150000"/>
              </a:lnSpc>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In the Disaster Detection project, it serves as the primary model for image detection, classifying images into specific disaster types based on extracted features.</a:t>
            </a:r>
          </a:p>
          <a:p>
            <a:pPr marL="914400" lvl="1" indent="-457200" algn="just">
              <a:lnSpc>
                <a:spcPct val="150000"/>
              </a:lnSpc>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Prone to overfitting, especially when using an abundance of decision trees, which can impact generalization on unseen data.</a:t>
            </a:r>
          </a:p>
          <a:p>
            <a:pPr marL="914400" lvl="1" indent="-457200" algn="just">
              <a:lnSpc>
                <a:spcPct val="150000"/>
              </a:lnSpc>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Can be computationally intensive, particularly with a large number of trees, potentially affecting efficiency in real-time applications.</a:t>
            </a:r>
          </a:p>
          <a:p>
            <a:pPr marL="914400" lvl="1" indent="-457200" algn="just">
              <a:lnSpc>
                <a:spcPct val="150000"/>
              </a:lnSpc>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Lack of interpretability: The ensemble nature of Random Forests may make it challenging to interpret and understand the decision-making process.</a:t>
            </a:r>
          </a:p>
          <a:p>
            <a:pPr marL="914400" lvl="1" indent="-457200" algn="just">
              <a:lnSpc>
                <a:spcPct val="150000"/>
              </a:lnSpc>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Limited performance with high-dimensional, sparse data, which may impact its effectiveness in certain image detection scenarios.</a:t>
            </a:r>
          </a:p>
        </p:txBody>
      </p:sp>
      <p:sp>
        <p:nvSpPr>
          <p:cNvPr id="27" name="TextBox 19">
            <a:extLst>
              <a:ext uri="{FF2B5EF4-FFF2-40B4-BE49-F238E27FC236}">
                <a16:creationId xmlns:a16="http://schemas.microsoft.com/office/drawing/2014/main" id="{5A2BFE94-3EA0-CDF7-BF64-77AE20E54C86}"/>
              </a:ext>
            </a:extLst>
          </p:cNvPr>
          <p:cNvSpPr txBox="1"/>
          <p:nvPr/>
        </p:nvSpPr>
        <p:spPr>
          <a:xfrm>
            <a:off x="914400" y="-83099"/>
            <a:ext cx="14554200" cy="1476366"/>
          </a:xfrm>
          <a:prstGeom prst="rect">
            <a:avLst/>
          </a:prstGeom>
        </p:spPr>
        <p:txBody>
          <a:bodyPr wrap="square" lIns="0" tIns="0" rIns="0" bIns="0" rtlCol="0" anchor="t">
            <a:spAutoFit/>
          </a:bodyPr>
          <a:lstStyle>
            <a:defPPr>
              <a:defRPr lang="en-US"/>
            </a:defPPr>
            <a:lvl1pPr lvl="0" indent="0">
              <a:lnSpc>
                <a:spcPts val="12630"/>
              </a:lnSpc>
              <a:spcBef>
                <a:spcPct val="0"/>
              </a:spcBef>
              <a:defRPr sz="13021" u="none" strike="noStrike">
                <a:solidFill>
                  <a:srgbClr val="FEBA32"/>
                </a:solidFill>
                <a:latin typeface="Oswald Bold"/>
              </a:defRPr>
            </a:lvl1pPr>
          </a:lstStyle>
          <a:p>
            <a:r>
              <a:rPr lang="en-US" sz="8800" b="1" dirty="0">
                <a:latin typeface="Times New Roman" panose="02020603050405020304" pitchFamily="18" charset="0"/>
                <a:cs typeface="Times New Roman" panose="02020603050405020304" pitchFamily="18" charset="0"/>
              </a:rPr>
              <a:t>RANDOM FOREST MODEL</a:t>
            </a:r>
          </a:p>
        </p:txBody>
      </p:sp>
      <p:sp>
        <p:nvSpPr>
          <p:cNvPr id="19" name="TextBox 19"/>
          <p:cNvSpPr txBox="1"/>
          <p:nvPr/>
        </p:nvSpPr>
        <p:spPr>
          <a:xfrm>
            <a:off x="1866900" y="-131846"/>
            <a:ext cx="14554200" cy="1476366"/>
          </a:xfrm>
          <a:prstGeom prst="rect">
            <a:avLst/>
          </a:prstGeom>
        </p:spPr>
        <p:txBody>
          <a:bodyPr wrap="square" lIns="0" tIns="0" rIns="0" bIns="0" rtlCol="0" anchor="t">
            <a:spAutoFit/>
          </a:bodyPr>
          <a:lstStyle/>
          <a:p>
            <a:pPr marL="0" lvl="0" indent="0" algn="l">
              <a:lnSpc>
                <a:spcPts val="12630"/>
              </a:lnSpc>
              <a:spcBef>
                <a:spcPct val="0"/>
              </a:spcBef>
            </a:pPr>
            <a:r>
              <a:rPr lang="en-US" sz="8800" b="1" dirty="0">
                <a:solidFill>
                  <a:srgbClr val="000000"/>
                </a:solidFill>
                <a:latin typeface="Times New Roman" panose="02020603050405020304" pitchFamily="18" charset="0"/>
                <a:cs typeface="Times New Roman" panose="02020603050405020304" pitchFamily="18" charset="0"/>
              </a:rPr>
              <a:t>RANDOM FOREST MODEL</a:t>
            </a:r>
          </a:p>
        </p:txBody>
      </p:sp>
    </p:spTree>
    <p:extLst>
      <p:ext uri="{BB962C8B-B14F-4D97-AF65-F5344CB8AC3E}">
        <p14:creationId xmlns:p14="http://schemas.microsoft.com/office/powerpoint/2010/main" val="1011726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6042" y="-2806"/>
            <a:ext cx="18288000" cy="1784872"/>
            <a:chOff x="0" y="0"/>
            <a:chExt cx="2117230" cy="4781095"/>
          </a:xfrm>
        </p:grpSpPr>
        <p:sp>
          <p:nvSpPr>
            <p:cNvPr id="4" name="Freeform 4"/>
            <p:cNvSpPr/>
            <p:nvPr/>
          </p:nvSpPr>
          <p:spPr>
            <a:xfrm>
              <a:off x="0" y="0"/>
              <a:ext cx="2117230" cy="4781095"/>
            </a:xfrm>
            <a:custGeom>
              <a:avLst/>
              <a:gdLst/>
              <a:ahLst/>
              <a:cxnLst/>
              <a:rect l="l" t="t" r="r" b="b"/>
              <a:pathLst>
                <a:path w="2117230" h="4781095">
                  <a:moveTo>
                    <a:pt x="0" y="0"/>
                  </a:moveTo>
                  <a:lnTo>
                    <a:pt x="2117230" y="0"/>
                  </a:lnTo>
                  <a:lnTo>
                    <a:pt x="2117230" y="4781095"/>
                  </a:lnTo>
                  <a:lnTo>
                    <a:pt x="0" y="4781095"/>
                  </a:lnTo>
                  <a:close/>
                </a:path>
              </a:pathLst>
            </a:custGeom>
            <a:solidFill>
              <a:srgbClr val="FEBA32"/>
            </a:solidFill>
          </p:spPr>
        </p:sp>
        <p:sp>
          <p:nvSpPr>
            <p:cNvPr id="5" name="TextBox 5"/>
            <p:cNvSpPr txBox="1"/>
            <p:nvPr/>
          </p:nvSpPr>
          <p:spPr>
            <a:xfrm>
              <a:off x="0" y="-95250"/>
              <a:ext cx="2117230" cy="4876345"/>
            </a:xfrm>
            <a:prstGeom prst="rect">
              <a:avLst/>
            </a:prstGeom>
          </p:spPr>
          <p:txBody>
            <a:bodyPr lIns="50800" tIns="50800" rIns="50800" bIns="50800" rtlCol="0" anchor="ctr"/>
            <a:lstStyle/>
            <a:p>
              <a:pPr algn="ctr">
                <a:lnSpc>
                  <a:spcPts val="3213"/>
                </a:lnSpc>
              </a:pPr>
              <a:endParaRPr dirty="0"/>
            </a:p>
          </p:txBody>
        </p:sp>
      </p:grpSp>
      <p:grpSp>
        <p:nvGrpSpPr>
          <p:cNvPr id="9" name="Group 9"/>
          <p:cNvGrpSpPr/>
          <p:nvPr/>
        </p:nvGrpSpPr>
        <p:grpSpPr>
          <a:xfrm>
            <a:off x="914400" y="2000121"/>
            <a:ext cx="17373600" cy="8274939"/>
            <a:chOff x="0" y="0"/>
            <a:chExt cx="692357" cy="488127"/>
          </a:xfrm>
        </p:grpSpPr>
        <p:sp>
          <p:nvSpPr>
            <p:cNvPr id="10" name="Freeform 10"/>
            <p:cNvSpPr/>
            <p:nvPr/>
          </p:nvSpPr>
          <p:spPr>
            <a:xfrm>
              <a:off x="0" y="0"/>
              <a:ext cx="692357" cy="488127"/>
            </a:xfrm>
            <a:custGeom>
              <a:avLst/>
              <a:gdLst/>
              <a:ahLst/>
              <a:cxnLst/>
              <a:rect l="l" t="t" r="r" b="b"/>
              <a:pathLst>
                <a:path w="692357" h="488127">
                  <a:moveTo>
                    <a:pt x="0" y="0"/>
                  </a:moveTo>
                  <a:lnTo>
                    <a:pt x="692357" y="0"/>
                  </a:lnTo>
                  <a:lnTo>
                    <a:pt x="692357" y="488127"/>
                  </a:lnTo>
                  <a:lnTo>
                    <a:pt x="0" y="488127"/>
                  </a:lnTo>
                  <a:close/>
                </a:path>
              </a:pathLst>
            </a:custGeom>
            <a:solidFill>
              <a:srgbClr val="FFFFFF"/>
            </a:solidFill>
          </p:spPr>
        </p:sp>
        <p:sp>
          <p:nvSpPr>
            <p:cNvPr id="11" name="TextBox 11"/>
            <p:cNvSpPr txBox="1"/>
            <p:nvPr/>
          </p:nvSpPr>
          <p:spPr>
            <a:xfrm>
              <a:off x="0" y="-95250"/>
              <a:ext cx="692357" cy="583377"/>
            </a:xfrm>
            <a:prstGeom prst="rect">
              <a:avLst/>
            </a:prstGeom>
          </p:spPr>
          <p:txBody>
            <a:bodyPr lIns="50800" tIns="50800" rIns="50800" bIns="50800" rtlCol="0" anchor="ctr"/>
            <a:lstStyle/>
            <a:p>
              <a:pPr algn="ctr">
                <a:lnSpc>
                  <a:spcPts val="3213"/>
                </a:lnSpc>
              </a:pPr>
              <a:endParaRPr dirty="0"/>
            </a:p>
          </p:txBody>
        </p:sp>
      </p:grpSp>
      <p:sp>
        <p:nvSpPr>
          <p:cNvPr id="21" name="TextBox 21"/>
          <p:cNvSpPr txBox="1"/>
          <p:nvPr/>
        </p:nvSpPr>
        <p:spPr>
          <a:xfrm>
            <a:off x="1924050" y="2255474"/>
            <a:ext cx="14439900" cy="7298152"/>
          </a:xfrm>
          <a:prstGeom prst="rect">
            <a:avLst/>
          </a:prstGeom>
        </p:spPr>
        <p:txBody>
          <a:bodyPr wrap="square" lIns="0" tIns="0" rIns="0" bIns="0" rtlCol="0" anchor="t">
            <a:spAutoFit/>
          </a:bodyPr>
          <a:lstStyle/>
          <a:p>
            <a:pPr marL="457200" lvl="0" indent="-457200" algn="just">
              <a:lnSpc>
                <a:spcPct val="150000"/>
              </a:lnSpc>
              <a:buFont typeface="Arial" panose="020B0604020202020204" pitchFamily="34" charset="0"/>
              <a:buChar char="•"/>
            </a:pPr>
            <a:r>
              <a:rPr lang="en-US" sz="3200" spc="-75" dirty="0">
                <a:solidFill>
                  <a:srgbClr val="000000"/>
                </a:solidFill>
                <a:latin typeface="Times New Roman" panose="02020603050405020304" pitchFamily="18" charset="0"/>
                <a:cs typeface="Times New Roman" panose="02020603050405020304" pitchFamily="18" charset="0"/>
              </a:rPr>
              <a:t>The custom CNN model, developed with the </a:t>
            </a:r>
            <a:r>
              <a:rPr lang="en-US" sz="3200" spc="-75" dirty="0" err="1">
                <a:solidFill>
                  <a:srgbClr val="000000"/>
                </a:solidFill>
                <a:latin typeface="Times New Roman" panose="02020603050405020304" pitchFamily="18" charset="0"/>
                <a:cs typeface="Times New Roman" panose="02020603050405020304" pitchFamily="18" charset="0"/>
              </a:rPr>
              <a:t>Keras</a:t>
            </a:r>
            <a:r>
              <a:rPr lang="en-US" sz="3200" spc="-75" dirty="0">
                <a:solidFill>
                  <a:srgbClr val="000000"/>
                </a:solidFill>
                <a:latin typeface="Times New Roman" panose="02020603050405020304" pitchFamily="18" charset="0"/>
                <a:cs typeface="Times New Roman" panose="02020603050405020304" pitchFamily="18" charset="0"/>
              </a:rPr>
              <a:t> functional API, brings flexibility and excels in image-related tasks, offering a more intricate analysis of hierarchical features. This contributes to higher accuracy in recognizing disaster scenarios.</a:t>
            </a:r>
          </a:p>
          <a:p>
            <a:pPr marL="457200" lvl="0" indent="-457200" algn="just">
              <a:lnSpc>
                <a:spcPct val="150000"/>
              </a:lnSpc>
              <a:buFont typeface="Arial" panose="020B0604020202020204" pitchFamily="34" charset="0"/>
              <a:buChar char="•"/>
            </a:pPr>
            <a:r>
              <a:rPr lang="en-US" sz="3200" spc="-75" dirty="0">
                <a:solidFill>
                  <a:srgbClr val="000000"/>
                </a:solidFill>
                <a:latin typeface="Times New Roman" panose="02020603050405020304" pitchFamily="18" charset="0"/>
                <a:cs typeface="Times New Roman" panose="02020603050405020304" pitchFamily="18" charset="0"/>
              </a:rPr>
              <a:t>CNN models contribute to a comprehensive approach, addressing challenges in different data types—text and images—commonly encountered in disaster detection scenarios.</a:t>
            </a:r>
          </a:p>
          <a:p>
            <a:pPr marL="457200" lvl="0" indent="-457200" algn="just">
              <a:lnSpc>
                <a:spcPct val="150000"/>
              </a:lnSpc>
              <a:buFont typeface="Arial" panose="020B0604020202020204" pitchFamily="34" charset="0"/>
              <a:buChar char="•"/>
            </a:pPr>
            <a:r>
              <a:rPr lang="en-US" sz="3200" spc="-75" dirty="0">
                <a:solidFill>
                  <a:srgbClr val="000000"/>
                </a:solidFill>
                <a:latin typeface="Times New Roman" panose="02020603050405020304" pitchFamily="18" charset="0"/>
                <a:cs typeface="Times New Roman" panose="02020603050405020304" pitchFamily="18" charset="0"/>
              </a:rPr>
              <a:t>The adoption of these advanced neural network models reflects the system's commitment to staying at the forefront of machine learning techniques, ensuring a robust and adaptable framework for accurate disaster detection.</a:t>
            </a:r>
          </a:p>
          <a:p>
            <a:pPr marL="457200" lvl="0" indent="-457200" algn="just">
              <a:lnSpc>
                <a:spcPct val="150000"/>
              </a:lnSpc>
              <a:buFont typeface="Arial" panose="020B0604020202020204" pitchFamily="34" charset="0"/>
              <a:buChar char="•"/>
            </a:pPr>
            <a:r>
              <a:rPr lang="en-US" sz="3200" spc="-75" dirty="0">
                <a:solidFill>
                  <a:srgbClr val="000000"/>
                </a:solidFill>
                <a:latin typeface="Times New Roman" panose="02020603050405020304" pitchFamily="18" charset="0"/>
                <a:cs typeface="Times New Roman" panose="02020603050405020304" pitchFamily="18" charset="0"/>
              </a:rPr>
              <a:t>CNN models represents a holistic strategy, leveraging their strengths to enhance overall efficiency and accuracy in disaster detection.</a:t>
            </a:r>
          </a:p>
        </p:txBody>
      </p:sp>
      <p:sp>
        <p:nvSpPr>
          <p:cNvPr id="27" name="TextBox 19">
            <a:extLst>
              <a:ext uri="{FF2B5EF4-FFF2-40B4-BE49-F238E27FC236}">
                <a16:creationId xmlns:a16="http://schemas.microsoft.com/office/drawing/2014/main" id="{5A2BFE94-3EA0-CDF7-BF64-77AE20E54C86}"/>
              </a:ext>
            </a:extLst>
          </p:cNvPr>
          <p:cNvSpPr txBox="1"/>
          <p:nvPr/>
        </p:nvSpPr>
        <p:spPr>
          <a:xfrm>
            <a:off x="355690" y="553726"/>
            <a:ext cx="10998110" cy="1476366"/>
          </a:xfrm>
          <a:prstGeom prst="rect">
            <a:avLst/>
          </a:prstGeom>
        </p:spPr>
        <p:txBody>
          <a:bodyPr wrap="square" lIns="0" tIns="0" rIns="0" bIns="0" rtlCol="0" anchor="t">
            <a:spAutoFit/>
          </a:bodyPr>
          <a:lstStyle>
            <a:defPPr>
              <a:defRPr lang="en-US"/>
            </a:defPPr>
            <a:lvl1pPr lvl="0" indent="0">
              <a:lnSpc>
                <a:spcPts val="12630"/>
              </a:lnSpc>
              <a:spcBef>
                <a:spcPct val="0"/>
              </a:spcBef>
              <a:defRPr sz="13021" u="none" strike="noStrike">
                <a:solidFill>
                  <a:srgbClr val="FEBA32"/>
                </a:solidFill>
                <a:latin typeface="Oswald Bold"/>
              </a:defRPr>
            </a:lvl1pPr>
          </a:lstStyle>
          <a:p>
            <a:r>
              <a:rPr lang="en-US" sz="8800" b="1" dirty="0">
                <a:latin typeface="Times New Roman" panose="02020603050405020304" pitchFamily="18" charset="0"/>
                <a:cs typeface="Times New Roman" panose="02020603050405020304" pitchFamily="18" charset="0"/>
              </a:rPr>
              <a:t>PROPOSED SYSTEM</a:t>
            </a:r>
          </a:p>
        </p:txBody>
      </p:sp>
      <p:sp>
        <p:nvSpPr>
          <p:cNvPr id="19" name="TextBox 19"/>
          <p:cNvSpPr txBox="1"/>
          <p:nvPr/>
        </p:nvSpPr>
        <p:spPr>
          <a:xfrm>
            <a:off x="3644945" y="151447"/>
            <a:ext cx="10998110" cy="1476366"/>
          </a:xfrm>
          <a:prstGeom prst="rect">
            <a:avLst/>
          </a:prstGeom>
        </p:spPr>
        <p:txBody>
          <a:bodyPr wrap="square" lIns="0" tIns="0" rIns="0" bIns="0" rtlCol="0" anchor="t">
            <a:spAutoFit/>
          </a:bodyPr>
          <a:lstStyle/>
          <a:p>
            <a:pPr marL="0" lvl="0" indent="0" algn="l">
              <a:lnSpc>
                <a:spcPts val="12630"/>
              </a:lnSpc>
              <a:spcBef>
                <a:spcPct val="0"/>
              </a:spcBef>
            </a:pPr>
            <a:r>
              <a:rPr lang="en-US" sz="8800" b="1" dirty="0">
                <a:solidFill>
                  <a:srgbClr val="000000"/>
                </a:solidFill>
                <a:latin typeface="Times New Roman" panose="02020603050405020304" pitchFamily="18" charset="0"/>
                <a:cs typeface="Times New Roman" panose="02020603050405020304" pitchFamily="18" charset="0"/>
              </a:rPr>
              <a:t>PROPOSED SYSTEM</a:t>
            </a:r>
          </a:p>
        </p:txBody>
      </p:sp>
    </p:spTree>
    <p:extLst>
      <p:ext uri="{BB962C8B-B14F-4D97-AF65-F5344CB8AC3E}">
        <p14:creationId xmlns:p14="http://schemas.microsoft.com/office/powerpoint/2010/main" val="1842217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p:cNvGrpSpPr/>
          <p:nvPr/>
        </p:nvGrpSpPr>
        <p:grpSpPr>
          <a:xfrm>
            <a:off x="-1454910" y="-827237"/>
            <a:ext cx="19742910" cy="2297365"/>
            <a:chOff x="0" y="-95250"/>
            <a:chExt cx="2737372" cy="5047052"/>
          </a:xfrm>
        </p:grpSpPr>
        <p:sp>
          <p:nvSpPr>
            <p:cNvPr id="4" name="Freeform 4"/>
            <p:cNvSpPr/>
            <p:nvPr/>
          </p:nvSpPr>
          <p:spPr>
            <a:xfrm>
              <a:off x="201725" y="1722096"/>
              <a:ext cx="2535647" cy="3229706"/>
            </a:xfrm>
            <a:custGeom>
              <a:avLst/>
              <a:gdLst/>
              <a:ahLst/>
              <a:cxnLst/>
              <a:rect l="l" t="t" r="r" b="b"/>
              <a:pathLst>
                <a:path w="2117230" h="4781095">
                  <a:moveTo>
                    <a:pt x="0" y="0"/>
                  </a:moveTo>
                  <a:lnTo>
                    <a:pt x="2117230" y="0"/>
                  </a:lnTo>
                  <a:lnTo>
                    <a:pt x="2117230" y="4781095"/>
                  </a:lnTo>
                  <a:lnTo>
                    <a:pt x="0" y="4781095"/>
                  </a:lnTo>
                  <a:close/>
                </a:path>
              </a:pathLst>
            </a:custGeom>
            <a:solidFill>
              <a:srgbClr val="FEBA32"/>
            </a:solidFill>
          </p:spPr>
        </p:sp>
        <p:sp>
          <p:nvSpPr>
            <p:cNvPr id="5" name="TextBox 5"/>
            <p:cNvSpPr txBox="1"/>
            <p:nvPr/>
          </p:nvSpPr>
          <p:spPr>
            <a:xfrm>
              <a:off x="0" y="-95250"/>
              <a:ext cx="2117230" cy="4876345"/>
            </a:xfrm>
            <a:prstGeom prst="rect">
              <a:avLst/>
            </a:prstGeom>
          </p:spPr>
          <p:txBody>
            <a:bodyPr lIns="50800" tIns="50800" rIns="50800" bIns="50800" rtlCol="0" anchor="ctr"/>
            <a:lstStyle/>
            <a:p>
              <a:pPr algn="ctr">
                <a:lnSpc>
                  <a:spcPts val="3213"/>
                </a:lnSpc>
              </a:pPr>
              <a:endParaRPr dirty="0"/>
            </a:p>
          </p:txBody>
        </p:sp>
      </p:grpSp>
      <p:grpSp>
        <p:nvGrpSpPr>
          <p:cNvPr id="9" name="Group 9"/>
          <p:cNvGrpSpPr/>
          <p:nvPr/>
        </p:nvGrpSpPr>
        <p:grpSpPr>
          <a:xfrm>
            <a:off x="-381000" y="1438420"/>
            <a:ext cx="18288000" cy="8505680"/>
            <a:chOff x="0" y="0"/>
            <a:chExt cx="692357" cy="488127"/>
          </a:xfrm>
        </p:grpSpPr>
        <p:sp>
          <p:nvSpPr>
            <p:cNvPr id="10" name="Freeform 10"/>
            <p:cNvSpPr/>
            <p:nvPr/>
          </p:nvSpPr>
          <p:spPr>
            <a:xfrm>
              <a:off x="0" y="0"/>
              <a:ext cx="692357" cy="488127"/>
            </a:xfrm>
            <a:custGeom>
              <a:avLst/>
              <a:gdLst/>
              <a:ahLst/>
              <a:cxnLst/>
              <a:rect l="l" t="t" r="r" b="b"/>
              <a:pathLst>
                <a:path w="692357" h="488127">
                  <a:moveTo>
                    <a:pt x="0" y="0"/>
                  </a:moveTo>
                  <a:lnTo>
                    <a:pt x="692357" y="0"/>
                  </a:lnTo>
                  <a:lnTo>
                    <a:pt x="692357" y="488127"/>
                  </a:lnTo>
                  <a:lnTo>
                    <a:pt x="0" y="488127"/>
                  </a:lnTo>
                  <a:close/>
                </a:path>
              </a:pathLst>
            </a:custGeom>
            <a:solidFill>
              <a:srgbClr val="FFFFFF"/>
            </a:solidFill>
          </p:spPr>
        </p:sp>
        <p:sp>
          <p:nvSpPr>
            <p:cNvPr id="11" name="TextBox 11"/>
            <p:cNvSpPr txBox="1"/>
            <p:nvPr/>
          </p:nvSpPr>
          <p:spPr>
            <a:xfrm>
              <a:off x="0" y="-95250"/>
              <a:ext cx="692357" cy="583377"/>
            </a:xfrm>
            <a:prstGeom prst="rect">
              <a:avLst/>
            </a:prstGeom>
          </p:spPr>
          <p:txBody>
            <a:bodyPr lIns="50800" tIns="50800" rIns="50800" bIns="50800" rtlCol="0" anchor="ctr"/>
            <a:lstStyle/>
            <a:p>
              <a:pPr algn="ctr">
                <a:lnSpc>
                  <a:spcPts val="3213"/>
                </a:lnSpc>
              </a:pPr>
              <a:endParaRPr dirty="0"/>
            </a:p>
          </p:txBody>
        </p:sp>
      </p:grpSp>
      <p:sp>
        <p:nvSpPr>
          <p:cNvPr id="18" name="TextBox 18"/>
          <p:cNvSpPr txBox="1"/>
          <p:nvPr/>
        </p:nvSpPr>
        <p:spPr>
          <a:xfrm>
            <a:off x="228600" y="1843046"/>
            <a:ext cx="17068800" cy="7496026"/>
          </a:xfrm>
          <a:prstGeom prst="rect">
            <a:avLst/>
          </a:prstGeom>
        </p:spPr>
        <p:txBody>
          <a:bodyPr wrap="square" lIns="0" tIns="0" rIns="0" bIns="0" rtlCol="0" anchor="t">
            <a:spAutoFit/>
          </a:bodyPr>
          <a:lstStyle/>
          <a:p>
            <a:pPr marL="342900" lvl="0" indent="-342900" algn="just">
              <a:lnSpc>
                <a:spcPts val="4247"/>
              </a:lnSpc>
              <a:buFont typeface="Arial" panose="020B0604020202020204" pitchFamily="34" charset="0"/>
              <a:buChar char="•"/>
            </a:pPr>
            <a:r>
              <a:rPr lang="en-US" sz="3000" b="0" i="0" dirty="0">
                <a:effectLst/>
                <a:latin typeface="Times New Roman" panose="02020603050405020304" pitchFamily="18" charset="0"/>
                <a:cs typeface="Times New Roman" panose="02020603050405020304" pitchFamily="18" charset="0"/>
              </a:rPr>
              <a:t>Convolutional Neural Networks (CNNs) are pivotal in the Disaster Detection project's image detection component, specializing in image-related tasks.</a:t>
            </a:r>
          </a:p>
          <a:p>
            <a:pPr marL="342900" lvl="0" indent="-342900" algn="just">
              <a:lnSpc>
                <a:spcPts val="4247"/>
              </a:lnSpc>
              <a:buFont typeface="Arial" panose="020B0604020202020204" pitchFamily="34" charset="0"/>
              <a:buChar char="•"/>
            </a:pPr>
            <a:r>
              <a:rPr lang="en-US" sz="3000" b="0" i="0" dirty="0">
                <a:effectLst/>
                <a:latin typeface="Times New Roman" panose="02020603050405020304" pitchFamily="18" charset="0"/>
                <a:cs typeface="Times New Roman" panose="02020603050405020304" pitchFamily="18" charset="0"/>
              </a:rPr>
              <a:t>The primary function of CNNs is to classify images into distinct disaster types by automatically learning hierarchical features.</a:t>
            </a:r>
          </a:p>
          <a:p>
            <a:pPr marL="342900" lvl="0" indent="-342900" algn="just">
              <a:lnSpc>
                <a:spcPts val="4247"/>
              </a:lnSpc>
              <a:buFont typeface="Arial" panose="020B0604020202020204" pitchFamily="34" charset="0"/>
              <a:buChar char="•"/>
            </a:pPr>
            <a:r>
              <a:rPr lang="en-US" sz="3000" b="0" i="0" dirty="0">
                <a:effectLst/>
                <a:latin typeface="Times New Roman" panose="02020603050405020304" pitchFamily="18" charset="0"/>
                <a:cs typeface="Times New Roman" panose="02020603050405020304" pitchFamily="18" charset="0"/>
              </a:rPr>
              <a:t>CNNs excel in discerning intricate patterns, enhancing accuracy in identifying specific disaster scenarios based on extracted features.</a:t>
            </a:r>
          </a:p>
          <a:p>
            <a:pPr marL="342900" lvl="0" indent="-342900" algn="just">
              <a:lnSpc>
                <a:spcPts val="4247"/>
              </a:lnSpc>
              <a:buFont typeface="Arial" panose="020B0604020202020204" pitchFamily="34" charset="0"/>
              <a:buChar char="•"/>
            </a:pPr>
            <a:r>
              <a:rPr lang="en-US" sz="3000" b="0" i="0" dirty="0">
                <a:effectLst/>
                <a:latin typeface="Times New Roman" panose="02020603050405020304" pitchFamily="18" charset="0"/>
                <a:cs typeface="Times New Roman" panose="02020603050405020304" pitchFamily="18" charset="0"/>
              </a:rPr>
              <a:t>CNNs address overfitting concerns through techniques like dropout and pooling layers, mitigating issues related to an abundance of decision trees in Random Forests.</a:t>
            </a:r>
          </a:p>
          <a:p>
            <a:pPr marL="342900" lvl="0" indent="-342900" algn="just">
              <a:lnSpc>
                <a:spcPts val="4247"/>
              </a:lnSpc>
              <a:buFont typeface="Arial" panose="020B0604020202020204" pitchFamily="34" charset="0"/>
              <a:buChar char="•"/>
            </a:pPr>
            <a:r>
              <a:rPr lang="en-US" sz="3000" b="0" i="0" dirty="0">
                <a:effectLst/>
                <a:latin typeface="Times New Roman" panose="02020603050405020304" pitchFamily="18" charset="0"/>
                <a:cs typeface="Times New Roman" panose="02020603050405020304" pitchFamily="18" charset="0"/>
              </a:rPr>
              <a:t>Designed for efficiency in processing image data, CNNs are less computationally intensive than Random Forests with numerous decision trees, making them suitable for real-time applications.</a:t>
            </a:r>
          </a:p>
          <a:p>
            <a:pPr marL="342900" lvl="0" indent="-342900" algn="just">
              <a:lnSpc>
                <a:spcPts val="4247"/>
              </a:lnSpc>
              <a:buFont typeface="Arial" panose="020B0604020202020204" pitchFamily="34" charset="0"/>
              <a:buChar char="•"/>
            </a:pPr>
            <a:r>
              <a:rPr lang="en-US" sz="3000" b="0" i="0" dirty="0">
                <a:effectLst/>
                <a:latin typeface="Times New Roman" panose="02020603050405020304" pitchFamily="18" charset="0"/>
                <a:cs typeface="Times New Roman" panose="02020603050405020304" pitchFamily="18" charset="0"/>
              </a:rPr>
              <a:t>CNNs offer improved interpretability compared to the ensemble nature of Random Forests, providing a more intuitive understanding of learned features with their layered architecture.</a:t>
            </a:r>
          </a:p>
          <a:p>
            <a:pPr marL="342900" lvl="0" indent="-342900" algn="just">
              <a:lnSpc>
                <a:spcPts val="4247"/>
              </a:lnSpc>
              <a:buFont typeface="Arial" panose="020B0604020202020204" pitchFamily="34" charset="0"/>
              <a:buChar char="•"/>
            </a:pPr>
            <a:r>
              <a:rPr lang="en-US" sz="3000" b="0" i="0" dirty="0">
                <a:effectLst/>
                <a:latin typeface="Times New Roman" panose="02020603050405020304" pitchFamily="18" charset="0"/>
                <a:cs typeface="Times New Roman" panose="02020603050405020304" pitchFamily="18" charset="0"/>
              </a:rPr>
              <a:t>Excelling in handling high-dimensional image data, CNNs overcome limitations associated with high-dimensional, sparse data in certain image detection scenarios, where Random Forests may struggle.</a:t>
            </a:r>
            <a:endParaRPr lang="en-US" sz="3000" spc="-75" dirty="0">
              <a:latin typeface="Times New Roman" panose="02020603050405020304" pitchFamily="18" charset="0"/>
              <a:cs typeface="Times New Roman" panose="02020603050405020304" pitchFamily="18" charset="0"/>
            </a:endParaRPr>
          </a:p>
        </p:txBody>
      </p:sp>
      <p:sp>
        <p:nvSpPr>
          <p:cNvPr id="27" name="TextBox 19">
            <a:extLst>
              <a:ext uri="{FF2B5EF4-FFF2-40B4-BE49-F238E27FC236}">
                <a16:creationId xmlns:a16="http://schemas.microsoft.com/office/drawing/2014/main" id="{5A2BFE94-3EA0-CDF7-BF64-77AE20E54C86}"/>
              </a:ext>
            </a:extLst>
          </p:cNvPr>
          <p:cNvSpPr txBox="1"/>
          <p:nvPr/>
        </p:nvSpPr>
        <p:spPr>
          <a:xfrm>
            <a:off x="972385" y="-6238"/>
            <a:ext cx="14798040" cy="1476366"/>
          </a:xfrm>
          <a:prstGeom prst="rect">
            <a:avLst/>
          </a:prstGeom>
        </p:spPr>
        <p:txBody>
          <a:bodyPr wrap="square" lIns="0" tIns="0" rIns="0" bIns="0" rtlCol="0" anchor="t">
            <a:spAutoFit/>
          </a:bodyPr>
          <a:lstStyle>
            <a:defPPr>
              <a:defRPr lang="en-US"/>
            </a:defPPr>
            <a:lvl1pPr lvl="0" indent="0">
              <a:lnSpc>
                <a:spcPts val="12630"/>
              </a:lnSpc>
              <a:spcBef>
                <a:spcPct val="0"/>
              </a:spcBef>
              <a:defRPr sz="13021" u="none" strike="noStrike">
                <a:solidFill>
                  <a:srgbClr val="FEBA32"/>
                </a:solidFill>
                <a:latin typeface="Oswald Bold"/>
              </a:defRPr>
            </a:lvl1pPr>
          </a:lstStyle>
          <a:p>
            <a:r>
              <a:rPr lang="en-US" sz="8800" b="1" dirty="0">
                <a:latin typeface="Times New Roman" panose="02020603050405020304" pitchFamily="18" charset="0"/>
                <a:cs typeface="Times New Roman" panose="02020603050405020304" pitchFamily="18" charset="0"/>
              </a:rPr>
              <a:t>CNNMODEL</a:t>
            </a:r>
          </a:p>
        </p:txBody>
      </p:sp>
      <p:sp>
        <p:nvSpPr>
          <p:cNvPr id="19" name="TextBox 19"/>
          <p:cNvSpPr txBox="1"/>
          <p:nvPr/>
        </p:nvSpPr>
        <p:spPr>
          <a:xfrm>
            <a:off x="5269554" y="-83942"/>
            <a:ext cx="6986892" cy="1476366"/>
          </a:xfrm>
          <a:prstGeom prst="rect">
            <a:avLst/>
          </a:prstGeom>
        </p:spPr>
        <p:txBody>
          <a:bodyPr wrap="square" lIns="0" tIns="0" rIns="0" bIns="0" rtlCol="0" anchor="t">
            <a:spAutoFit/>
          </a:bodyPr>
          <a:lstStyle/>
          <a:p>
            <a:pPr marL="0" lvl="0" indent="0" algn="l">
              <a:lnSpc>
                <a:spcPts val="12630"/>
              </a:lnSpc>
              <a:spcBef>
                <a:spcPct val="0"/>
              </a:spcBef>
            </a:pPr>
            <a:r>
              <a:rPr lang="en-US" sz="8800" b="1" dirty="0">
                <a:solidFill>
                  <a:srgbClr val="000000"/>
                </a:solidFill>
                <a:latin typeface="Times New Roman" panose="02020603050405020304" pitchFamily="18" charset="0"/>
                <a:cs typeface="Times New Roman" panose="02020603050405020304" pitchFamily="18" charset="0"/>
              </a:rPr>
              <a:t>CNN MODEL</a:t>
            </a:r>
          </a:p>
        </p:txBody>
      </p:sp>
    </p:spTree>
    <p:extLst>
      <p:ext uri="{BB962C8B-B14F-4D97-AF65-F5344CB8AC3E}">
        <p14:creationId xmlns:p14="http://schemas.microsoft.com/office/powerpoint/2010/main" val="1564863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811</TotalTime>
  <Words>1080</Words>
  <Application>Microsoft Office PowerPoint</Application>
  <PresentationFormat>Custom</PresentationFormat>
  <Paragraphs>109</Paragraphs>
  <Slides>18</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Times New Roman</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Yellow Modern Business Presentation</dc:title>
  <dc:creator>Tejus Kandipilli</dc:creator>
  <cp:lastModifiedBy>Jai Kiran Pampana</cp:lastModifiedBy>
  <cp:revision>124</cp:revision>
  <dcterms:created xsi:type="dcterms:W3CDTF">2006-08-16T00:00:00Z</dcterms:created>
  <dcterms:modified xsi:type="dcterms:W3CDTF">2024-05-07T07:07:57Z</dcterms:modified>
  <dc:identifier>DAF7guKfFl8</dc:identifier>
</cp:coreProperties>
</file>

<file path=docProps/thumbnail.jpeg>
</file>